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256" r:id="rId2"/>
    <p:sldId id="257" r:id="rId3"/>
    <p:sldId id="259" r:id="rId4"/>
    <p:sldId id="258" r:id="rId5"/>
    <p:sldId id="267" r:id="rId6"/>
    <p:sldId id="265" r:id="rId7"/>
    <p:sldId id="260" r:id="rId8"/>
    <p:sldId id="263" r:id="rId9"/>
    <p:sldId id="270" r:id="rId10"/>
    <p:sldId id="271" r:id="rId11"/>
    <p:sldId id="269" r:id="rId12"/>
    <p:sldId id="262" r:id="rId13"/>
    <p:sldId id="264" r:id="rId1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6" d="100"/>
          <a:sy n="66"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8EEC868-E6DD-4170-9D4E-E2BB085118D1}" type="datetimeFigureOut">
              <a:rPr kumimoji="1" lang="ja-JP" altLang="en-US" smtClean="0"/>
              <a:pPr/>
              <a:t>2015/4/6</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B36211C-5F33-490B-9F70-09D1991A7C1B}" type="slidenum">
              <a:rPr kumimoji="1" lang="ja-JP" altLang="en-US" smtClean="0"/>
              <a:pPr/>
              <a:t>‹Nº›</a:t>
            </a:fld>
            <a:endParaRPr kumimoji="1" lang="ja-JP" altLang="en-US"/>
          </a:p>
        </p:txBody>
      </p:sp>
    </p:spTree>
    <p:extLst>
      <p:ext uri="{BB962C8B-B14F-4D97-AF65-F5344CB8AC3E}">
        <p14:creationId xmlns:p14="http://schemas.microsoft.com/office/powerpoint/2010/main" val="21504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DC98C45-378B-42F2-AD52-354F4963D7B8}" type="datetimeFigureOut">
              <a:rPr kumimoji="1" lang="ja-JP" altLang="en-US" smtClean="0"/>
              <a:pPr/>
              <a:t>2015/4/6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ADBF6DB-5F59-4F00-80CA-2096CECF05BD}" type="slidenum">
              <a:rPr kumimoji="1" lang="ja-JP" altLang="en-US" smtClean="0"/>
              <a:pPr/>
              <a:t>‹Nº›</a:t>
            </a:fld>
            <a:endParaRPr kumimoji="1" lang="ja-JP" altLang="en-US"/>
          </a:p>
        </p:txBody>
      </p:sp>
    </p:spTree>
    <p:extLst>
      <p:ext uri="{BB962C8B-B14F-4D97-AF65-F5344CB8AC3E}">
        <p14:creationId xmlns:p14="http://schemas.microsoft.com/office/powerpoint/2010/main" val="3638228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在留邦人：２０１５３月現在</a:t>
            </a:r>
            <a:endParaRPr kumimoji="1" lang="en-US" altLang="ja-JP" dirty="0" smtClean="0"/>
          </a:p>
          <a:p>
            <a:r>
              <a:rPr kumimoji="1" lang="ja-JP" altLang="en-US" dirty="0" smtClean="0"/>
              <a:t>日本にいるコスタリカ人：２０１４年数値</a:t>
            </a:r>
            <a:endParaRPr kumimoji="1" lang="en-US" altLang="ja-JP" dirty="0" smtClean="0"/>
          </a:p>
          <a:p>
            <a:r>
              <a:rPr kumimoji="1" lang="ja-JP" altLang="en-US" dirty="0" smtClean="0"/>
              <a:t>観光客：２０１３年分（観光庁統計）</a:t>
            </a:r>
            <a:endParaRPr kumimoji="1" lang="en-US" altLang="ja-JP" dirty="0" smtClean="0"/>
          </a:p>
          <a:p>
            <a:r>
              <a:rPr kumimoji="1" lang="ja-JP" altLang="en-US" dirty="0" smtClean="0"/>
              <a:t>名目</a:t>
            </a:r>
            <a:r>
              <a:rPr kumimoji="1" lang="en-US" altLang="ja-JP" dirty="0" smtClean="0"/>
              <a:t>GDP</a:t>
            </a:r>
            <a:r>
              <a:rPr kumimoji="1" lang="ja-JP" altLang="en-US" dirty="0" smtClean="0"/>
              <a:t>：２０１４年数値４８８兆円　（実質５２７兆円）（内閣府）ドル</a:t>
            </a:r>
            <a:r>
              <a:rPr kumimoji="1" lang="en-US" altLang="ja-JP" dirty="0" smtClean="0"/>
              <a:t>IMF</a:t>
            </a:r>
          </a:p>
        </p:txBody>
      </p:sp>
      <p:sp>
        <p:nvSpPr>
          <p:cNvPr id="4" name="スライド番号プレースホルダ 3"/>
          <p:cNvSpPr>
            <a:spLocks noGrp="1"/>
          </p:cNvSpPr>
          <p:nvPr>
            <p:ph type="sldNum" sz="quarter" idx="10"/>
          </p:nvPr>
        </p:nvSpPr>
        <p:spPr/>
        <p:txBody>
          <a:bodyPr/>
          <a:lstStyle/>
          <a:p>
            <a:fld id="{4ADBF6DB-5F59-4F00-80CA-2096CECF05BD}" type="slidenum">
              <a:rPr kumimoji="1" lang="ja-JP" altLang="en-US" smtClean="0"/>
              <a:pPr/>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s-ES" altLang="ja-JP" sz="1200" b="1" dirty="0" smtClean="0"/>
              <a:t>1935</a:t>
            </a:r>
            <a:r>
              <a:rPr kumimoji="1" lang="ja-JP" altLang="en-US" sz="1200" b="1" dirty="0" smtClean="0"/>
              <a:t>：</a:t>
            </a:r>
            <a:r>
              <a:rPr lang="en-US" altLang="ja-JP" sz="1200" dirty="0" smtClean="0"/>
              <a:t>El Se</a:t>
            </a:r>
            <a:r>
              <a:rPr lang="es-ES" altLang="ja-JP" sz="1200" dirty="0" smtClean="0"/>
              <a:t>ñor Yoshiatsu Hori fue aceptdo por el Gobierno de Costa Rica como el primer Enviado Extraordinario y </a:t>
            </a:r>
            <a:r>
              <a:rPr lang="en-US" altLang="ja-JP" sz="1200" dirty="0" err="1" smtClean="0"/>
              <a:t>Ministro</a:t>
            </a:r>
            <a:r>
              <a:rPr lang="en-US" altLang="ja-JP" sz="1200" dirty="0" smtClean="0"/>
              <a:t> </a:t>
            </a:r>
            <a:r>
              <a:rPr lang="en-US" altLang="ja-JP" sz="1200" dirty="0" err="1" smtClean="0"/>
              <a:t>Plenipotenciario</a:t>
            </a:r>
            <a:r>
              <a:rPr lang="en-US" altLang="ja-JP" sz="1200" dirty="0" smtClean="0"/>
              <a:t> de </a:t>
            </a:r>
            <a:r>
              <a:rPr lang="es-ES" altLang="ja-JP" sz="1200" dirty="0" smtClean="0"/>
              <a:t>Japón en Costa Rica</a:t>
            </a:r>
          </a:p>
          <a:p>
            <a:pPr marL="0" indent="0">
              <a:buNone/>
            </a:pPr>
            <a:r>
              <a:rPr lang="ja-JP" altLang="en-US" sz="1200" dirty="0" smtClean="0"/>
              <a:t>     →</a:t>
            </a:r>
            <a:r>
              <a:rPr lang="es-ES" altLang="ja-JP" sz="1200" dirty="0" smtClean="0"/>
              <a:t>Establecer las relaciones diplomáticas entre Costa Rica y Japón</a:t>
            </a:r>
            <a:endParaRPr kumimoji="1" lang="es-ES" altLang="ja-JP" sz="1200" dirty="0" smtClean="0"/>
          </a:p>
          <a:p>
            <a:r>
              <a:rPr lang="es-ES" altLang="ja-JP" sz="1200" b="1" dirty="0" smtClean="0"/>
              <a:t>1966</a:t>
            </a:r>
            <a:r>
              <a:rPr lang="ja-JP" altLang="en-US" sz="1200" b="1" dirty="0" smtClean="0"/>
              <a:t>：</a:t>
            </a:r>
            <a:r>
              <a:rPr lang="es-ES" altLang="ja-JP" sz="1200" dirty="0" smtClean="0"/>
              <a:t>Abrieron Embajada del Japón en Costa Rica y Embajada del Costa Rica en Japón</a:t>
            </a:r>
            <a:endParaRPr kumimoji="1" lang="es-ES" altLang="ja-JP" sz="1200" dirty="0" smtClean="0"/>
          </a:p>
          <a:p>
            <a:r>
              <a:rPr lang="es-ES" altLang="ja-JP" sz="1200" b="1" dirty="0" smtClean="0"/>
              <a:t>1968</a:t>
            </a:r>
            <a:r>
              <a:rPr lang="ja-JP" altLang="en-US" sz="1200" b="1" dirty="0" smtClean="0"/>
              <a:t>：</a:t>
            </a:r>
            <a:r>
              <a:rPr lang="es-ES" altLang="ja-JP" sz="1200" dirty="0" smtClean="0"/>
              <a:t>San José y Okayama iniciaron su relaciones como ciudades hermanas</a:t>
            </a:r>
          </a:p>
          <a:p>
            <a:r>
              <a:rPr lang="es-ES" altLang="ja-JP" sz="1200" b="1" dirty="0" smtClean="0"/>
              <a:t>1974</a:t>
            </a:r>
            <a:r>
              <a:rPr lang="ja-JP" altLang="en-US" sz="1200" b="1" dirty="0" smtClean="0"/>
              <a:t>：</a:t>
            </a:r>
            <a:r>
              <a:rPr lang="es-ES" altLang="ja-JP" sz="1200" dirty="0" smtClean="0"/>
              <a:t>El Gobierno de Japón inició la cooperación económica con Costa Rica</a:t>
            </a:r>
          </a:p>
          <a:p>
            <a:r>
              <a:rPr lang="es-ES" altLang="ja-JP" sz="1200" b="1" dirty="0" smtClean="0"/>
              <a:t>1978</a:t>
            </a:r>
            <a:r>
              <a:rPr lang="ja-JP" altLang="en-US" sz="1200" b="1" dirty="0" smtClean="0"/>
              <a:t>：</a:t>
            </a:r>
            <a:r>
              <a:rPr lang="es-ES" altLang="ja-JP" sz="1200" dirty="0" smtClean="0"/>
              <a:t>Puntarenas y Kesennuma empiezaron la relación de hermandad</a:t>
            </a:r>
          </a:p>
          <a:p>
            <a:r>
              <a:rPr lang="es-ES" altLang="ja-JP" sz="1200" b="1" dirty="0" smtClean="0"/>
              <a:t>1978</a:t>
            </a:r>
            <a:r>
              <a:rPr lang="ja-JP" altLang="en-US" sz="1200" b="1" dirty="0" smtClean="0"/>
              <a:t>：</a:t>
            </a:r>
            <a:r>
              <a:rPr lang="es-ES" altLang="ja-JP" sz="1200" dirty="0" smtClean="0"/>
              <a:t>Los coluntarios de la Agencia de Cooperación Internacional del Japón (JICA) comenzaron a enseñar el idioma japonés en la UCR</a:t>
            </a:r>
          </a:p>
          <a:p>
            <a:r>
              <a:rPr lang="es-ES" altLang="ja-JP" sz="1200" b="1" dirty="0" smtClean="0"/>
              <a:t>1996</a:t>
            </a:r>
            <a:r>
              <a:rPr lang="ja-JP" altLang="en-US" sz="1200" b="1" dirty="0" smtClean="0"/>
              <a:t>：</a:t>
            </a:r>
            <a:r>
              <a:rPr lang="es-ES" altLang="ja-JP" sz="1200" dirty="0" smtClean="0"/>
              <a:t>El primer ministro de Japón, Ryutaro Hashimoto visitó a Costa Rica</a:t>
            </a:r>
          </a:p>
          <a:p>
            <a:r>
              <a:rPr lang="es-ES" altLang="ja-JP" sz="1200" b="1" dirty="0" smtClean="0"/>
              <a:t>2011</a:t>
            </a:r>
            <a:r>
              <a:rPr lang="ja-JP" altLang="en-US" sz="1200" b="1" dirty="0" smtClean="0"/>
              <a:t>：</a:t>
            </a:r>
            <a:r>
              <a:rPr lang="es-ES" altLang="ja-JP" sz="1200" dirty="0" smtClean="0"/>
              <a:t>La Presidenta de Costa Rica, Laura Chincilla, </a:t>
            </a:r>
          </a:p>
          <a:p>
            <a:pPr marL="0" indent="0">
              <a:buNone/>
            </a:pPr>
            <a:r>
              <a:rPr lang="es-ES" altLang="ja-JP" sz="1200" dirty="0" smtClean="0"/>
              <a:t>     visitó a Japón y los principes de Japón visitaron</a:t>
            </a:r>
          </a:p>
          <a:p>
            <a:pPr marL="0" indent="0">
              <a:buNone/>
            </a:pPr>
            <a:r>
              <a:rPr lang="es-ES" altLang="ja-JP" sz="1200" dirty="0" smtClean="0"/>
              <a:t>     a Costa Rica en ocasión del 75 aniversario del </a:t>
            </a:r>
          </a:p>
          <a:p>
            <a:pPr marL="0" indent="0">
              <a:buNone/>
            </a:pPr>
            <a:r>
              <a:rPr lang="es-ES" altLang="ja-JP" sz="1200" dirty="0" smtClean="0"/>
              <a:t>     establecimiento de las relaciones diplomaticas.</a:t>
            </a:r>
            <a:endParaRPr kumimoji="1" lang="ja-JP" altLang="en-US" dirty="0"/>
          </a:p>
        </p:txBody>
      </p:sp>
      <p:sp>
        <p:nvSpPr>
          <p:cNvPr id="4" name="スライド番号プレースホルダー 3"/>
          <p:cNvSpPr>
            <a:spLocks noGrp="1"/>
          </p:cNvSpPr>
          <p:nvPr>
            <p:ph type="sldNum" sz="quarter" idx="10"/>
          </p:nvPr>
        </p:nvSpPr>
        <p:spPr/>
        <p:txBody>
          <a:bodyPr/>
          <a:lstStyle/>
          <a:p>
            <a:fld id="{4ADBF6DB-5F59-4F00-80CA-2096CECF05BD}" type="slidenum">
              <a:rPr kumimoji="1" lang="ja-JP" altLang="en-US" smtClean="0"/>
              <a:pPr/>
              <a:t>4</a:t>
            </a:fld>
            <a:endParaRPr kumimoji="1" lang="ja-JP" altLang="en-US"/>
          </a:p>
        </p:txBody>
      </p:sp>
    </p:spTree>
    <p:extLst>
      <p:ext uri="{BB962C8B-B14F-4D97-AF65-F5344CB8AC3E}">
        <p14:creationId xmlns:p14="http://schemas.microsoft.com/office/powerpoint/2010/main" val="44604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s-ES_tradnl" altLang="ja-JP" dirty="0" smtClean="0"/>
              <a:t>2010 </a:t>
            </a:r>
            <a:r>
              <a:rPr kumimoji="1" lang="ja-JP" altLang="en-US" dirty="0" smtClean="0"/>
              <a:t>太陽光発電　１５百万ドル</a:t>
            </a:r>
            <a:endParaRPr kumimoji="1" lang="en-US" altLang="ja-JP" dirty="0" smtClean="0"/>
          </a:p>
          <a:p>
            <a:r>
              <a:rPr kumimoji="1" lang="ja-JP" altLang="en-US" dirty="0" smtClean="0"/>
              <a:t>　　　森林保全計画</a:t>
            </a:r>
            <a:endParaRPr kumimoji="1" lang="en-US" altLang="ja-JP" dirty="0" smtClean="0"/>
          </a:p>
          <a:p>
            <a:r>
              <a:rPr kumimoji="1" lang="en-US" altLang="ja-JP" dirty="0" smtClean="0"/>
              <a:t>2013</a:t>
            </a:r>
            <a:r>
              <a:rPr kumimoji="1" lang="ja-JP" altLang="en-US" dirty="0" smtClean="0"/>
              <a:t>　地熱発電（</a:t>
            </a:r>
            <a:r>
              <a:rPr kumimoji="1" lang="en-US" altLang="ja-JP" dirty="0" smtClean="0"/>
              <a:t>500</a:t>
            </a:r>
            <a:r>
              <a:rPr kumimoji="1" lang="ja-JP" altLang="en-US" dirty="0" smtClean="0"/>
              <a:t>百万ドル）</a:t>
            </a:r>
            <a:endParaRPr kumimoji="1" lang="ja-JP" altLang="en-US" dirty="0"/>
          </a:p>
        </p:txBody>
      </p:sp>
      <p:sp>
        <p:nvSpPr>
          <p:cNvPr id="4" name="スライド番号プレースホルダー 3"/>
          <p:cNvSpPr>
            <a:spLocks noGrp="1"/>
          </p:cNvSpPr>
          <p:nvPr>
            <p:ph type="sldNum" sz="quarter" idx="10"/>
          </p:nvPr>
        </p:nvSpPr>
        <p:spPr/>
        <p:txBody>
          <a:bodyPr/>
          <a:lstStyle/>
          <a:p>
            <a:fld id="{4ADBF6DB-5F59-4F00-80CA-2096CECF05BD}" type="slidenum">
              <a:rPr kumimoji="1" lang="ja-JP" altLang="en-US" smtClean="0"/>
              <a:pPr/>
              <a:t>6</a:t>
            </a:fld>
            <a:endParaRPr kumimoji="1" lang="ja-JP" altLang="en-US"/>
          </a:p>
        </p:txBody>
      </p:sp>
    </p:spTree>
    <p:extLst>
      <p:ext uri="{BB962C8B-B14F-4D97-AF65-F5344CB8AC3E}">
        <p14:creationId xmlns:p14="http://schemas.microsoft.com/office/powerpoint/2010/main" val="397829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DBF6DB-5F59-4F00-80CA-2096CECF05BD}" type="slidenum">
              <a:rPr kumimoji="1" lang="ja-JP" altLang="en-US" smtClean="0"/>
              <a:pPr/>
              <a:t>7</a:t>
            </a:fld>
            <a:endParaRPr kumimoji="1" lang="ja-JP" altLang="en-US"/>
          </a:p>
        </p:txBody>
      </p:sp>
    </p:spTree>
    <p:extLst>
      <p:ext uri="{BB962C8B-B14F-4D97-AF65-F5344CB8AC3E}">
        <p14:creationId xmlns:p14="http://schemas.microsoft.com/office/powerpoint/2010/main" val="342356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一覧表の配布</a:t>
            </a:r>
            <a:endParaRPr kumimoji="1" lang="ja-JP" altLang="en-US" dirty="0"/>
          </a:p>
        </p:txBody>
      </p:sp>
      <p:sp>
        <p:nvSpPr>
          <p:cNvPr id="4" name="スライド番号プレースホルダー 3"/>
          <p:cNvSpPr>
            <a:spLocks noGrp="1"/>
          </p:cNvSpPr>
          <p:nvPr>
            <p:ph type="sldNum" sz="quarter" idx="10"/>
          </p:nvPr>
        </p:nvSpPr>
        <p:spPr/>
        <p:txBody>
          <a:bodyPr/>
          <a:lstStyle/>
          <a:p>
            <a:fld id="{4ADBF6DB-5F59-4F00-80CA-2096CECF05BD}" type="slidenum">
              <a:rPr kumimoji="1" lang="ja-JP" altLang="en-US" smtClean="0"/>
              <a:pPr/>
              <a:t>11</a:t>
            </a:fld>
            <a:endParaRPr kumimoji="1" lang="ja-JP" altLang="en-US"/>
          </a:p>
        </p:txBody>
      </p:sp>
    </p:spTree>
    <p:extLst>
      <p:ext uri="{BB962C8B-B14F-4D97-AF65-F5344CB8AC3E}">
        <p14:creationId xmlns:p14="http://schemas.microsoft.com/office/powerpoint/2010/main" val="419739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一覧表の配布</a:t>
            </a:r>
            <a:endParaRPr kumimoji="1" lang="ja-JP" altLang="en-US" dirty="0"/>
          </a:p>
        </p:txBody>
      </p:sp>
      <p:sp>
        <p:nvSpPr>
          <p:cNvPr id="4" name="スライド番号プレースホルダー 3"/>
          <p:cNvSpPr>
            <a:spLocks noGrp="1"/>
          </p:cNvSpPr>
          <p:nvPr>
            <p:ph type="sldNum" sz="quarter" idx="10"/>
          </p:nvPr>
        </p:nvSpPr>
        <p:spPr/>
        <p:txBody>
          <a:bodyPr/>
          <a:lstStyle/>
          <a:p>
            <a:fld id="{4ADBF6DB-5F59-4F00-80CA-2096CECF05BD}" type="slidenum">
              <a:rPr kumimoji="1" lang="ja-JP" altLang="en-US" smtClean="0"/>
              <a:pPr/>
              <a:t>12</a:t>
            </a:fld>
            <a:endParaRPr kumimoji="1" lang="ja-JP" altLang="en-US"/>
          </a:p>
        </p:txBody>
      </p:sp>
    </p:spTree>
    <p:extLst>
      <p:ext uri="{BB962C8B-B14F-4D97-AF65-F5344CB8AC3E}">
        <p14:creationId xmlns:p14="http://schemas.microsoft.com/office/powerpoint/2010/main" val="419739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8A4A96BF-6862-4BD2-BEF4-7B0DE96DF6DF}" type="datetimeFigureOut">
              <a:rPr kumimoji="1" lang="ja-JP" altLang="en-US" smtClean="0"/>
              <a:pPr/>
              <a:t>2015/4/6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6FDB18-EF75-4AD5-AA8D-7B37C14136D1}" type="slidenum">
              <a:rPr kumimoji="1" lang="ja-JP" altLang="en-US" smtClean="0"/>
              <a:pPr/>
              <a:t>‹Nº›</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8A4A96BF-6862-4BD2-BEF4-7B0DE96DF6DF}" type="datetimeFigureOut">
              <a:rPr kumimoji="1" lang="ja-JP" altLang="en-US" smtClean="0"/>
              <a:pPr/>
              <a:t>2015/4/6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8F6FDB18-EF75-4AD5-AA8D-7B37C14136D1}" type="slidenum">
              <a:rPr kumimoji="1" lang="ja-JP" altLang="en-US" smtClean="0"/>
              <a:pPr/>
              <a:t>‹Nº›</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7qr4ZGHh8b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332656"/>
            <a:ext cx="8390736" cy="3240360"/>
          </a:xfrm>
        </p:spPr>
        <p:txBody>
          <a:bodyPr>
            <a:normAutofit/>
          </a:bodyPr>
          <a:lstStyle/>
          <a:p>
            <a:r>
              <a:rPr lang="es-ES" altLang="ja-JP" dirty="0" smtClean="0"/>
              <a:t>Costa Rica y Japón</a:t>
            </a:r>
            <a:br>
              <a:rPr lang="es-ES" altLang="ja-JP" dirty="0" smtClean="0"/>
            </a:br>
            <a:r>
              <a:rPr lang="es-ES" altLang="ja-JP" dirty="0" smtClean="0"/>
              <a:t>!Juntos!</a:t>
            </a:r>
            <a:r>
              <a:rPr lang="es-ES" altLang="ja-JP" dirty="0"/>
              <a:t/>
            </a:r>
            <a:br>
              <a:rPr lang="es-ES" altLang="ja-JP" dirty="0"/>
            </a:br>
            <a:r>
              <a:rPr lang="es-ES" altLang="ja-JP" dirty="0" smtClean="0"/>
              <a:t>Una Relación Amistosa de</a:t>
            </a:r>
            <a:br>
              <a:rPr lang="es-ES" altLang="ja-JP" dirty="0" smtClean="0"/>
            </a:br>
            <a:r>
              <a:rPr lang="es-ES" altLang="ja-JP" dirty="0" smtClean="0"/>
              <a:t> 80 Años</a:t>
            </a:r>
            <a:endParaRPr kumimoji="1" lang="ja-JP" altLang="en-US" dirty="0"/>
          </a:p>
        </p:txBody>
      </p:sp>
      <p:sp>
        <p:nvSpPr>
          <p:cNvPr id="3" name="サブタイトル 2"/>
          <p:cNvSpPr>
            <a:spLocks noGrp="1"/>
          </p:cNvSpPr>
          <p:nvPr>
            <p:ph type="subTitle" idx="1"/>
          </p:nvPr>
        </p:nvSpPr>
        <p:spPr>
          <a:xfrm>
            <a:off x="1331640" y="5085184"/>
            <a:ext cx="6400800" cy="1185874"/>
          </a:xfrm>
        </p:spPr>
        <p:txBody>
          <a:bodyPr/>
          <a:lstStyle/>
          <a:p>
            <a:r>
              <a:rPr kumimoji="1" lang="es-ES" altLang="ja-JP" b="1" dirty="0" smtClean="0">
                <a:solidFill>
                  <a:schemeClr val="accent4">
                    <a:lumMod val="75000"/>
                  </a:schemeClr>
                </a:solidFill>
              </a:rPr>
              <a:t>Embajada del Japón</a:t>
            </a:r>
          </a:p>
          <a:p>
            <a:r>
              <a:rPr lang="es-ES" altLang="ja-JP" b="1" dirty="0" smtClean="0">
                <a:solidFill>
                  <a:schemeClr val="accent4">
                    <a:lumMod val="75000"/>
                  </a:schemeClr>
                </a:solidFill>
              </a:rPr>
              <a:t>26 de marzo de 2015</a:t>
            </a:r>
            <a:endParaRPr kumimoji="1" lang="es-ES" altLang="ja-JP" b="1" dirty="0" smtClean="0">
              <a:solidFill>
                <a:schemeClr val="accent4">
                  <a:lumMod val="75000"/>
                </a:schemeClr>
              </a:solidFill>
            </a:endParaRPr>
          </a:p>
          <a:p>
            <a:endParaRPr kumimoji="1" lang="es-ES" altLang="ja-JP" dirty="0" smtClean="0"/>
          </a:p>
          <a:p>
            <a:endParaRPr kumimoji="1" lang="ja-JP" altLang="en-US" dirty="0"/>
          </a:p>
        </p:txBody>
      </p:sp>
      <p:pic>
        <p:nvPicPr>
          <p:cNvPr id="4" name="図 3" descr="８０周年記念ロゴ"/>
          <p:cNvPicPr/>
          <p:nvPr/>
        </p:nvPicPr>
        <p:blipFill>
          <a:blip r:embed="rId2" cstate="print"/>
          <a:srcRect t="6230" b="6230"/>
          <a:stretch>
            <a:fillRect/>
          </a:stretch>
        </p:blipFill>
        <p:spPr bwMode="auto">
          <a:xfrm>
            <a:off x="3779912" y="3645024"/>
            <a:ext cx="1728192" cy="1368152"/>
          </a:xfrm>
          <a:prstGeom prst="rect">
            <a:avLst/>
          </a:prstGeom>
          <a:noFill/>
          <a:ln w="9525">
            <a:noFill/>
            <a:miter lim="800000"/>
            <a:headEnd/>
            <a:tailEnd/>
          </a:ln>
        </p:spPr>
      </p:pic>
    </p:spTree>
    <p:extLst>
      <p:ext uri="{BB962C8B-B14F-4D97-AF65-F5344CB8AC3E}">
        <p14:creationId xmlns:p14="http://schemas.microsoft.com/office/powerpoint/2010/main" val="396681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s-ES" altLang="ja-JP" u="sng" dirty="0"/>
              <a:t>Liderar </a:t>
            </a:r>
            <a:r>
              <a:rPr lang="es-ES" altLang="ja-JP" u="sng" dirty="0" smtClean="0"/>
              <a:t>Juntos(</a:t>
            </a:r>
            <a:r>
              <a:rPr lang="ja-JP" altLang="en-US" u="sng" dirty="0" smtClean="0"/>
              <a:t>３</a:t>
            </a:r>
            <a:r>
              <a:rPr lang="es-ES" altLang="ja-JP" u="sng" dirty="0" smtClean="0"/>
              <a:t>)</a:t>
            </a:r>
            <a:br>
              <a:rPr lang="es-ES" altLang="ja-JP" u="sng" dirty="0" smtClean="0"/>
            </a:br>
            <a:r>
              <a:rPr lang="es-ES" altLang="ja-JP" sz="2700" u="sng" dirty="0" smtClean="0"/>
              <a:t>en los foros internacionales y regimenes </a:t>
            </a:r>
            <a:endParaRPr kumimoji="1" lang="ja-JP" altLang="en-US" sz="2700" dirty="0"/>
          </a:p>
        </p:txBody>
      </p:sp>
      <p:sp>
        <p:nvSpPr>
          <p:cNvPr id="3" name="コンテンツ プレースホルダー 2"/>
          <p:cNvSpPr>
            <a:spLocks noGrp="1"/>
          </p:cNvSpPr>
          <p:nvPr>
            <p:ph idx="1"/>
          </p:nvPr>
        </p:nvSpPr>
        <p:spPr>
          <a:xfrm>
            <a:off x="0" y="1500174"/>
            <a:ext cx="9144000" cy="5241194"/>
          </a:xfrm>
        </p:spPr>
        <p:txBody>
          <a:bodyPr>
            <a:normAutofit fontScale="92500" lnSpcReduction="20000"/>
          </a:bodyPr>
          <a:lstStyle/>
          <a:p>
            <a:r>
              <a:rPr kumimoji="1" lang="es-ES" altLang="ja-JP" sz="3000" dirty="0" smtClean="0"/>
              <a:t>70 Aniversario del Establecimiento de la ONU</a:t>
            </a:r>
          </a:p>
          <a:p>
            <a:pPr marL="0" indent="0" algn="just">
              <a:buNone/>
            </a:pPr>
            <a:r>
              <a:rPr lang="es-ES" altLang="ja-JP" sz="2400" dirty="0"/>
              <a:t> </a:t>
            </a:r>
            <a:r>
              <a:rPr lang="es-ES" altLang="ja-JP" sz="2400" dirty="0" smtClean="0"/>
              <a:t> -</a:t>
            </a:r>
            <a:r>
              <a:rPr lang="ja-JP" altLang="en-US" sz="2400" dirty="0" smtClean="0"/>
              <a:t>“</a:t>
            </a:r>
            <a:r>
              <a:rPr lang="es-ES" altLang="ja-JP" sz="2400" dirty="0" smtClean="0"/>
              <a:t>Una y otra vez, los problemas que enfrentamos van más allá del marco de los paises individuales, ya se trate del exteremismo, el terrorismo, la amenaza de la proliferación nuclear, el cambio climático o terribles enfermedades infecciosas. Esa situación nos enseña, empero, una sola y única cosa</a:t>
            </a:r>
            <a:r>
              <a:rPr lang="en-US" altLang="ja-JP" sz="2400" dirty="0" smtClean="0"/>
              <a:t>: </a:t>
            </a:r>
            <a:r>
              <a:rPr lang="es-ES_tradnl" altLang="ja-JP" sz="2400" dirty="0" smtClean="0"/>
              <a:t>no debemos estar divididos. Las naciones deben permanecer cada vez más unidas</a:t>
            </a:r>
            <a:r>
              <a:rPr lang="es-ES" altLang="ja-JP" sz="2400" dirty="0" smtClean="0"/>
              <a:t>” </a:t>
            </a:r>
          </a:p>
          <a:p>
            <a:pPr marL="0" indent="0">
              <a:buNone/>
            </a:pPr>
            <a:endParaRPr kumimoji="1" lang="es-ES" altLang="ja-JP" sz="2400" dirty="0" smtClean="0"/>
          </a:p>
          <a:p>
            <a:pPr marL="0" indent="0">
              <a:buNone/>
            </a:pPr>
            <a:r>
              <a:rPr lang="es-ES" altLang="ja-JP" sz="2400" dirty="0"/>
              <a:t> </a:t>
            </a:r>
            <a:r>
              <a:rPr lang="es-ES" altLang="ja-JP" sz="2400" dirty="0" smtClean="0"/>
              <a:t> -Japón propone la iniciativa del concepto de la “Seguridad </a:t>
            </a:r>
          </a:p>
          <a:p>
            <a:pPr marL="0" indent="0">
              <a:buNone/>
            </a:pPr>
            <a:r>
              <a:rPr lang="es-ES" altLang="ja-JP" sz="2400" dirty="0"/>
              <a:t> </a:t>
            </a:r>
            <a:r>
              <a:rPr lang="es-ES" altLang="ja-JP" sz="2400" dirty="0" smtClean="0"/>
              <a:t>   Humana” en la nueva Agenda para el Desarrollo.</a:t>
            </a:r>
          </a:p>
          <a:p>
            <a:pPr marL="0" indent="0">
              <a:buNone/>
            </a:pPr>
            <a:r>
              <a:rPr kumimoji="1" lang="es-ES" altLang="ja-JP" sz="2600" dirty="0"/>
              <a:t> </a:t>
            </a:r>
            <a:r>
              <a:rPr kumimoji="1" lang="es-ES" altLang="ja-JP" sz="2600" dirty="0" smtClean="0"/>
              <a:t> </a:t>
            </a:r>
            <a:r>
              <a:rPr kumimoji="1" lang="es-ES" altLang="ja-JP" sz="2400" dirty="0" smtClean="0"/>
              <a:t>-Reforma de la ONU (Consejo de Seguridad): Ahora es la hora    de </a:t>
            </a:r>
          </a:p>
          <a:p>
            <a:pPr marL="0" indent="0">
              <a:buNone/>
            </a:pPr>
            <a:r>
              <a:rPr lang="es-ES" altLang="ja-JP" sz="2400" dirty="0"/>
              <a:t> </a:t>
            </a:r>
            <a:r>
              <a:rPr lang="es-ES" altLang="ja-JP" sz="2400" dirty="0" smtClean="0"/>
              <a:t>   </a:t>
            </a:r>
            <a:r>
              <a:rPr kumimoji="1" lang="es-ES" altLang="ja-JP" sz="2400" dirty="0" smtClean="0"/>
              <a:t>producir los resultados concretos.  </a:t>
            </a:r>
          </a:p>
          <a:p>
            <a:pPr marL="0" indent="0">
              <a:buNone/>
            </a:pPr>
            <a:endParaRPr kumimoji="1" lang="es-ES" altLang="ja-JP" sz="2400" dirty="0" smtClean="0"/>
          </a:p>
          <a:p>
            <a:r>
              <a:rPr lang="es-ES" altLang="ja-JP" sz="3000" dirty="0" smtClean="0"/>
              <a:t>La cooperación a nivel regional</a:t>
            </a:r>
            <a:endParaRPr lang="en-US" altLang="ja-JP" sz="3000" dirty="0" smtClean="0"/>
          </a:p>
          <a:p>
            <a:pPr marL="0" indent="0">
              <a:buNone/>
            </a:pPr>
            <a:r>
              <a:rPr lang="en-US" altLang="ja-JP" sz="2400" dirty="0"/>
              <a:t> </a:t>
            </a:r>
            <a:r>
              <a:rPr lang="en-US" altLang="ja-JP" sz="2400" dirty="0" smtClean="0"/>
              <a:t>   SICA, FOCALAE entre </a:t>
            </a:r>
            <a:r>
              <a:rPr lang="en-US" altLang="ja-JP" sz="2400" dirty="0" err="1" smtClean="0"/>
              <a:t>otros</a:t>
            </a:r>
            <a:endParaRPr kumimoji="1" lang="es-ES" altLang="ja-JP" sz="2400" dirty="0" smtClean="0"/>
          </a:p>
        </p:txBody>
      </p:sp>
    </p:spTree>
    <p:extLst>
      <p:ext uri="{BB962C8B-B14F-4D97-AF65-F5344CB8AC3E}">
        <p14:creationId xmlns:p14="http://schemas.microsoft.com/office/powerpoint/2010/main" val="3805264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fontScale="90000"/>
          </a:bodyPr>
          <a:lstStyle/>
          <a:p>
            <a:r>
              <a:rPr kumimoji="1" lang="es-ES" altLang="ja-JP" u="sng" dirty="0" smtClean="0"/>
              <a:t>Inspirar Juntos (1)</a:t>
            </a:r>
            <a:br>
              <a:rPr kumimoji="1" lang="es-ES" altLang="ja-JP" u="sng" dirty="0" smtClean="0"/>
            </a:br>
            <a:r>
              <a:rPr kumimoji="1" lang="es-ES" altLang="ja-JP" sz="2800" u="sng" dirty="0" smtClean="0"/>
              <a:t>Estimulando intercambio cultural y personal entre los dos pa</a:t>
            </a:r>
            <a:r>
              <a:rPr kumimoji="1" lang="es-ES_tradnl" altLang="ja-JP" sz="2800" u="sng" dirty="0" smtClean="0"/>
              <a:t>íses aprovechando la coyuntura del 80 aniversario de las relaciones Costa Rica </a:t>
            </a:r>
            <a:r>
              <a:rPr kumimoji="1" lang="en-US" altLang="ja-JP" sz="2800" u="sng" dirty="0" smtClean="0"/>
              <a:t>- </a:t>
            </a:r>
            <a:r>
              <a:rPr kumimoji="1" lang="es-ES" altLang="ja-JP" sz="2800" u="sng" dirty="0" smtClean="0"/>
              <a:t>Japón</a:t>
            </a:r>
            <a:endParaRPr kumimoji="1" lang="ja-JP" altLang="en-US" sz="3100" u="sng" dirty="0"/>
          </a:p>
        </p:txBody>
      </p:sp>
      <p:sp>
        <p:nvSpPr>
          <p:cNvPr id="3" name="コンテンツ プレースホルダー 2"/>
          <p:cNvSpPr>
            <a:spLocks noGrp="1"/>
          </p:cNvSpPr>
          <p:nvPr>
            <p:ph idx="1"/>
          </p:nvPr>
        </p:nvSpPr>
        <p:spPr>
          <a:xfrm>
            <a:off x="457200" y="1700808"/>
            <a:ext cx="8507288" cy="5157192"/>
          </a:xfrm>
        </p:spPr>
        <p:txBody>
          <a:bodyPr>
            <a:normAutofit/>
          </a:bodyPr>
          <a:lstStyle/>
          <a:p>
            <a:r>
              <a:rPr kumimoji="1" lang="es-ES" altLang="ja-JP" dirty="0" smtClean="0"/>
              <a:t>Varias actividades culturales </a:t>
            </a:r>
            <a:endParaRPr lang="en-US" altLang="ja-JP" dirty="0"/>
          </a:p>
          <a:p>
            <a:pPr marL="0" indent="0">
              <a:buNone/>
            </a:pPr>
            <a:r>
              <a:rPr lang="ja-JP" altLang="en-US" sz="2600" dirty="0"/>
              <a:t>  </a:t>
            </a:r>
            <a:r>
              <a:rPr kumimoji="1" lang="ja-JP" altLang="en-US" sz="2000" dirty="0" smtClean="0"/>
              <a:t>　</a:t>
            </a:r>
            <a:r>
              <a:rPr kumimoji="1" lang="es-ES" altLang="ja-JP" sz="2000" dirty="0" smtClean="0"/>
              <a:t>-Conferencia impartida sobre robótica (marzo)</a:t>
            </a:r>
          </a:p>
          <a:p>
            <a:pPr marL="0" indent="0">
              <a:buNone/>
            </a:pPr>
            <a:r>
              <a:rPr lang="es-ES" altLang="ja-JP" sz="2000" dirty="0" smtClean="0"/>
              <a:t>     </a:t>
            </a:r>
            <a:r>
              <a:rPr lang="en-US" altLang="ja-JP" sz="2000" dirty="0" smtClean="0"/>
              <a:t>-</a:t>
            </a:r>
            <a:r>
              <a:rPr lang="es-ES" altLang="ja-JP" sz="2000" dirty="0" smtClean="0"/>
              <a:t>Festival de Cine Japonés de Animé (marzo)</a:t>
            </a:r>
          </a:p>
          <a:p>
            <a:pPr marL="0" indent="0">
              <a:buNone/>
            </a:pPr>
            <a:r>
              <a:rPr kumimoji="1" lang="es-ES" altLang="ja-JP" sz="2000" dirty="0" smtClean="0"/>
              <a:t>     -Escala del Buque de Entrenamiento de los    </a:t>
            </a:r>
          </a:p>
          <a:p>
            <a:pPr marL="0" indent="0">
              <a:buNone/>
            </a:pPr>
            <a:r>
              <a:rPr lang="es-ES" altLang="ja-JP" sz="2000" dirty="0" smtClean="0"/>
              <a:t>      </a:t>
            </a:r>
            <a:r>
              <a:rPr kumimoji="1" lang="es-ES" altLang="ja-JP" sz="2000" dirty="0" smtClean="0"/>
              <a:t>Guardacostas  a Puntarenas (</a:t>
            </a:r>
            <a:r>
              <a:rPr lang="es-ES" altLang="ja-JP" sz="2000" dirty="0"/>
              <a:t>m</a:t>
            </a:r>
            <a:r>
              <a:rPr kumimoji="1" lang="es-ES" altLang="ja-JP" sz="2000" dirty="0" smtClean="0"/>
              <a:t>ayo) </a:t>
            </a:r>
          </a:p>
          <a:p>
            <a:pPr marL="0" indent="0">
              <a:buNone/>
            </a:pPr>
            <a:r>
              <a:rPr lang="es-ES" altLang="ja-JP" sz="2000" dirty="0" smtClean="0"/>
              <a:t>     </a:t>
            </a:r>
            <a:r>
              <a:rPr lang="en-US" altLang="ja-JP" sz="2000" dirty="0" smtClean="0"/>
              <a:t>-</a:t>
            </a:r>
            <a:r>
              <a:rPr lang="es-ES" altLang="ja-JP" sz="2000" dirty="0" smtClean="0"/>
              <a:t>Iwami Kagura, el baile tradicional sintoísta </a:t>
            </a:r>
            <a:r>
              <a:rPr lang="en-US" altLang="ja-JP" sz="2000" dirty="0" smtClean="0"/>
              <a:t>(</a:t>
            </a:r>
            <a:r>
              <a:rPr lang="en-US" altLang="ja-JP" sz="2000" dirty="0"/>
              <a:t>m</a:t>
            </a:r>
            <a:r>
              <a:rPr lang="en-US" altLang="ja-JP" sz="2000" dirty="0" smtClean="0"/>
              <a:t>ayo)</a:t>
            </a:r>
          </a:p>
          <a:p>
            <a:pPr marL="0" indent="0">
              <a:buNone/>
            </a:pPr>
            <a:r>
              <a:rPr lang="es-ES" altLang="ja-JP" sz="2000" dirty="0"/>
              <a:t> </a:t>
            </a:r>
            <a:r>
              <a:rPr lang="es-ES" altLang="ja-JP" sz="2000" dirty="0" smtClean="0"/>
              <a:t>    </a:t>
            </a:r>
            <a:r>
              <a:rPr lang="en-US" altLang="ja-JP" sz="2000" dirty="0" smtClean="0"/>
              <a:t>-</a:t>
            </a:r>
            <a:r>
              <a:rPr lang="en-US" altLang="ja-JP" sz="2000" dirty="0" err="1" smtClean="0"/>
              <a:t>Concierto</a:t>
            </a:r>
            <a:r>
              <a:rPr lang="en-US" altLang="ja-JP" sz="2000" dirty="0" smtClean="0"/>
              <a:t> del </a:t>
            </a:r>
            <a:r>
              <a:rPr lang="en-US" altLang="ja-JP" sz="2000" dirty="0" err="1" smtClean="0"/>
              <a:t>Cuarteto</a:t>
            </a:r>
            <a:r>
              <a:rPr lang="en-US" altLang="ja-JP" sz="2000" dirty="0" smtClean="0"/>
              <a:t> de la </a:t>
            </a:r>
            <a:r>
              <a:rPr lang="en-US" altLang="ja-JP" sz="2000" dirty="0" err="1" smtClean="0"/>
              <a:t>Orquesta</a:t>
            </a:r>
            <a:r>
              <a:rPr lang="en-US" altLang="ja-JP" sz="2000" dirty="0" smtClean="0"/>
              <a:t> </a:t>
            </a:r>
            <a:r>
              <a:rPr lang="en-US" altLang="ja-JP" sz="2000" dirty="0" err="1" smtClean="0"/>
              <a:t>Sinfónica</a:t>
            </a:r>
            <a:r>
              <a:rPr lang="en-US" altLang="ja-JP" sz="2000" dirty="0" smtClean="0"/>
              <a:t> de Costa Rica en </a:t>
            </a:r>
          </a:p>
          <a:p>
            <a:pPr marL="0" indent="0">
              <a:buNone/>
            </a:pPr>
            <a:r>
              <a:rPr lang="en-US" altLang="ja-JP" sz="2000" dirty="0"/>
              <a:t> </a:t>
            </a:r>
            <a:r>
              <a:rPr lang="en-US" altLang="ja-JP" sz="2000" dirty="0" smtClean="0"/>
              <a:t>     Okayama, </a:t>
            </a:r>
            <a:r>
              <a:rPr lang="en-US" altLang="ja-JP" sz="2000" dirty="0" err="1" smtClean="0"/>
              <a:t>Japón</a:t>
            </a:r>
            <a:r>
              <a:rPr lang="en-US" altLang="ja-JP" sz="2000" dirty="0" smtClean="0"/>
              <a:t>  (sept.)  (</a:t>
            </a:r>
            <a:r>
              <a:rPr lang="en-US" altLang="ja-JP" sz="2000" dirty="0" err="1" smtClean="0"/>
              <a:t>sujeto</a:t>
            </a:r>
            <a:r>
              <a:rPr lang="en-US" altLang="ja-JP" sz="2000" dirty="0" smtClean="0"/>
              <a:t> a </a:t>
            </a:r>
            <a:r>
              <a:rPr lang="en-US" altLang="ja-JP" sz="2000" dirty="0" err="1" smtClean="0"/>
              <a:t>confirmación</a:t>
            </a:r>
            <a:r>
              <a:rPr lang="en-US" altLang="ja-JP" sz="2000" dirty="0" smtClean="0"/>
              <a:t>)</a:t>
            </a:r>
          </a:p>
          <a:p>
            <a:pPr marL="0" indent="0">
              <a:buNone/>
            </a:pPr>
            <a:r>
              <a:rPr lang="es-ES" altLang="ja-JP" sz="2000" dirty="0" smtClean="0"/>
              <a:t> </a:t>
            </a:r>
            <a:r>
              <a:rPr lang="ja-JP" altLang="en-US" sz="2000" dirty="0" smtClean="0"/>
              <a:t>　  </a:t>
            </a:r>
            <a:r>
              <a:rPr lang="en-US" altLang="ja-JP" sz="2000" dirty="0" smtClean="0"/>
              <a:t>-</a:t>
            </a:r>
            <a:r>
              <a:rPr lang="en-US" altLang="ja-JP" sz="2000" dirty="0" err="1" smtClean="0"/>
              <a:t>Concierto</a:t>
            </a:r>
            <a:r>
              <a:rPr lang="en-US" altLang="ja-JP" sz="2000" dirty="0" smtClean="0"/>
              <a:t> de Marimba (</a:t>
            </a:r>
            <a:r>
              <a:rPr lang="en-US" altLang="ja-JP" sz="2000" dirty="0" err="1" smtClean="0"/>
              <a:t>nov</a:t>
            </a:r>
            <a:r>
              <a:rPr lang="en-US" altLang="ja-JP" sz="2000" dirty="0" smtClean="0"/>
              <a:t>)</a:t>
            </a:r>
            <a:endParaRPr lang="es-ES" altLang="ja-JP" sz="2000" dirty="0" smtClean="0"/>
          </a:p>
          <a:p>
            <a:endParaRPr kumimoji="1" lang="ja-JP" altLang="en-US" dirty="0"/>
          </a:p>
        </p:txBody>
      </p:sp>
      <p:pic>
        <p:nvPicPr>
          <p:cNvPr id="4" name="図 3" descr="hp-ichiro mizuki.jpg"/>
          <p:cNvPicPr>
            <a:picLocks noChangeAspect="1"/>
          </p:cNvPicPr>
          <p:nvPr/>
        </p:nvPicPr>
        <p:blipFill>
          <a:blip r:embed="rId3" cstate="print"/>
          <a:stretch>
            <a:fillRect/>
          </a:stretch>
        </p:blipFill>
        <p:spPr>
          <a:xfrm>
            <a:off x="2441799" y="5372425"/>
            <a:ext cx="1979559" cy="1327833"/>
          </a:xfrm>
          <a:prstGeom prst="rect">
            <a:avLst/>
          </a:prstGeom>
        </p:spPr>
      </p:pic>
      <p:pic>
        <p:nvPicPr>
          <p:cNvPr id="5123" name="Picture 3" descr="箏コンサート"/>
          <p:cNvPicPr>
            <a:picLocks noChangeAspect="1" noChangeArrowheads="1"/>
          </p:cNvPicPr>
          <p:nvPr/>
        </p:nvPicPr>
        <p:blipFill>
          <a:blip r:embed="rId4" cstate="print"/>
          <a:srcRect/>
          <a:stretch>
            <a:fillRect/>
          </a:stretch>
        </p:blipFill>
        <p:spPr bwMode="auto">
          <a:xfrm>
            <a:off x="395536" y="5373216"/>
            <a:ext cx="1980037" cy="1340768"/>
          </a:xfrm>
          <a:prstGeom prst="rect">
            <a:avLst/>
          </a:prstGeom>
          <a:noFill/>
        </p:spPr>
      </p:pic>
      <p:pic>
        <p:nvPicPr>
          <p:cNvPr id="5125" name="Picture 5"/>
          <p:cNvPicPr>
            <a:picLocks noChangeAspect="1" noChangeArrowheads="1"/>
          </p:cNvPicPr>
          <p:nvPr/>
        </p:nvPicPr>
        <p:blipFill>
          <a:blip r:embed="rId5" cstate="print"/>
          <a:srcRect/>
          <a:stretch>
            <a:fillRect/>
          </a:stretch>
        </p:blipFill>
        <p:spPr bwMode="auto">
          <a:xfrm>
            <a:off x="4499160" y="5372425"/>
            <a:ext cx="2160239" cy="1355283"/>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6705061" y="5395559"/>
            <a:ext cx="1872208" cy="1332149"/>
          </a:xfrm>
          <a:prstGeom prst="rect">
            <a:avLst/>
          </a:prstGeom>
          <a:noFill/>
          <a:ln w="9525">
            <a:noFill/>
            <a:miter lim="800000"/>
            <a:headEnd/>
            <a:tailEnd/>
          </a:ln>
        </p:spPr>
      </p:pic>
    </p:spTree>
    <p:extLst>
      <p:ext uri="{BB962C8B-B14F-4D97-AF65-F5344CB8AC3E}">
        <p14:creationId xmlns:p14="http://schemas.microsoft.com/office/powerpoint/2010/main" val="3262572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fontScale="90000"/>
          </a:bodyPr>
          <a:lstStyle/>
          <a:p>
            <a:r>
              <a:rPr kumimoji="1" lang="es-ES" altLang="ja-JP" u="sng" dirty="0" smtClean="0"/>
              <a:t>Inspirar Juntos (2)</a:t>
            </a:r>
            <a:br>
              <a:rPr kumimoji="1" lang="es-ES" altLang="ja-JP" u="sng" dirty="0" smtClean="0"/>
            </a:br>
            <a:r>
              <a:rPr lang="es-ES" altLang="ja-JP" sz="3100" u="sng" dirty="0" smtClean="0"/>
              <a:t>Intercambio cultural y personal para el entendimiento mutuo</a:t>
            </a:r>
            <a:r>
              <a:rPr kumimoji="1" lang="es-ES" altLang="ja-JP" sz="3100" u="sng" dirty="0" smtClean="0"/>
              <a:t> </a:t>
            </a:r>
            <a:endParaRPr kumimoji="1" lang="ja-JP" altLang="en-US" sz="3100" u="sng" dirty="0"/>
          </a:p>
        </p:txBody>
      </p:sp>
      <p:sp>
        <p:nvSpPr>
          <p:cNvPr id="3" name="コンテンツ プレースホルダー 2"/>
          <p:cNvSpPr>
            <a:spLocks noGrp="1"/>
          </p:cNvSpPr>
          <p:nvPr>
            <p:ph idx="1"/>
          </p:nvPr>
        </p:nvSpPr>
        <p:spPr>
          <a:xfrm>
            <a:off x="457200" y="1500174"/>
            <a:ext cx="8507288" cy="5357826"/>
          </a:xfrm>
        </p:spPr>
        <p:txBody>
          <a:bodyPr>
            <a:normAutofit/>
          </a:bodyPr>
          <a:lstStyle/>
          <a:p>
            <a:r>
              <a:rPr lang="es-ES" altLang="ja-JP" dirty="0" smtClean="0"/>
              <a:t>Sports </a:t>
            </a:r>
            <a:r>
              <a:rPr lang="es-ES" altLang="ja-JP" dirty="0"/>
              <a:t>for </a:t>
            </a:r>
            <a:r>
              <a:rPr lang="es-ES" altLang="ja-JP" dirty="0" smtClean="0"/>
              <a:t>Tomorrow</a:t>
            </a:r>
          </a:p>
          <a:p>
            <a:pPr marL="0" indent="0">
              <a:buNone/>
            </a:pPr>
            <a:r>
              <a:rPr lang="ja-JP" altLang="en-US" dirty="0"/>
              <a:t>　</a:t>
            </a:r>
            <a:r>
              <a:rPr lang="ja-JP" altLang="es-CR" dirty="0"/>
              <a:t> </a:t>
            </a:r>
            <a:r>
              <a:rPr lang="es-CR" altLang="ja-JP" dirty="0" smtClean="0"/>
              <a:t>-</a:t>
            </a:r>
            <a:r>
              <a:rPr lang="es-CR" altLang="ja-JP" sz="2600" dirty="0" smtClean="0"/>
              <a:t>H</a:t>
            </a:r>
            <a:r>
              <a:rPr lang="es-ES" altLang="ja-JP" sz="2600" dirty="0" err="1" smtClean="0"/>
              <a:t>acia</a:t>
            </a:r>
            <a:r>
              <a:rPr lang="es-ES" altLang="ja-JP" sz="2600" dirty="0" smtClean="0"/>
              <a:t> las Olimpiadas de Tokio,  2020</a:t>
            </a:r>
          </a:p>
          <a:p>
            <a:pPr marL="0" indent="0">
              <a:buNone/>
            </a:pPr>
            <a:r>
              <a:rPr lang="es-ES" altLang="ja-JP" sz="2600" dirty="0"/>
              <a:t> </a:t>
            </a:r>
            <a:r>
              <a:rPr lang="es-ES" altLang="ja-JP" sz="2600" dirty="0" smtClean="0"/>
              <a:t>   </a:t>
            </a:r>
            <a:r>
              <a:rPr lang="en-US" altLang="ja-JP" sz="2600" dirty="0" smtClean="0"/>
              <a:t>-</a:t>
            </a:r>
            <a:r>
              <a:rPr lang="en-US" altLang="ja-JP" sz="2600" dirty="0" err="1" smtClean="0"/>
              <a:t>Promoción</a:t>
            </a:r>
            <a:r>
              <a:rPr lang="en-US" altLang="ja-JP" sz="2600" dirty="0" smtClean="0"/>
              <a:t> del </a:t>
            </a:r>
            <a:r>
              <a:rPr lang="en-US" altLang="ja-JP" sz="2600" dirty="0" err="1" smtClean="0"/>
              <a:t>intercambio</a:t>
            </a:r>
            <a:r>
              <a:rPr lang="en-US" altLang="ja-JP" sz="2600" dirty="0" smtClean="0"/>
              <a:t> </a:t>
            </a:r>
            <a:r>
              <a:rPr lang="en-US" altLang="ja-JP" sz="2600" dirty="0" err="1" smtClean="0"/>
              <a:t>deportivo</a:t>
            </a:r>
            <a:r>
              <a:rPr lang="en-US" altLang="ja-JP" sz="2600" dirty="0" smtClean="0"/>
              <a:t> tales </a:t>
            </a:r>
            <a:r>
              <a:rPr lang="en-US" altLang="ja-JP" sz="2600" dirty="0" err="1" smtClean="0"/>
              <a:t>como</a:t>
            </a:r>
            <a:r>
              <a:rPr lang="en-US" altLang="ja-JP" sz="2600" dirty="0" smtClean="0"/>
              <a:t> el </a:t>
            </a:r>
            <a:r>
              <a:rPr lang="en-US" altLang="ja-JP" sz="2600" dirty="0" err="1" smtClean="0"/>
              <a:t>fútbol</a:t>
            </a:r>
            <a:r>
              <a:rPr lang="en-US" altLang="ja-JP" sz="2600" dirty="0" smtClean="0"/>
              <a:t>, judo y </a:t>
            </a:r>
            <a:r>
              <a:rPr lang="en-US" altLang="ja-JP" sz="2600" dirty="0" err="1" smtClean="0"/>
              <a:t>béisbol</a:t>
            </a:r>
            <a:r>
              <a:rPr lang="en-US" altLang="ja-JP" sz="2600" smtClean="0"/>
              <a:t>.</a:t>
            </a:r>
            <a:endParaRPr lang="es-ES" altLang="ja-JP" sz="2600" dirty="0" smtClean="0"/>
          </a:p>
          <a:p>
            <a:pPr marL="0" indent="0">
              <a:buNone/>
            </a:pPr>
            <a:endParaRPr lang="es-ES" altLang="ja-JP" sz="2600" dirty="0"/>
          </a:p>
          <a:p>
            <a:r>
              <a:rPr lang="es-ES" altLang="ja-JP" dirty="0" smtClean="0"/>
              <a:t>Idioma japonés</a:t>
            </a:r>
          </a:p>
          <a:p>
            <a:pPr marL="0" indent="0">
              <a:buNone/>
            </a:pPr>
            <a:r>
              <a:rPr lang="es-ES" altLang="ja-JP" dirty="0"/>
              <a:t> </a:t>
            </a:r>
            <a:r>
              <a:rPr lang="es-ES" altLang="ja-JP" dirty="0" smtClean="0"/>
              <a:t>   -</a:t>
            </a:r>
            <a:r>
              <a:rPr lang="es-ES" altLang="ja-JP" sz="2600" dirty="0" smtClean="0"/>
              <a:t>Primer Concurso de Oratoria en Japonés en  la </a:t>
            </a:r>
          </a:p>
          <a:p>
            <a:pPr marL="0" indent="0">
              <a:buNone/>
            </a:pPr>
            <a:r>
              <a:rPr lang="es-ES" altLang="ja-JP" sz="2600" dirty="0"/>
              <a:t> </a:t>
            </a:r>
            <a:r>
              <a:rPr lang="es-ES" altLang="ja-JP" sz="2600" dirty="0" smtClean="0"/>
              <a:t>     Región Centroam</a:t>
            </a:r>
            <a:r>
              <a:rPr lang="es-ES_tradnl" altLang="ja-JP" sz="2600" dirty="0" smtClean="0"/>
              <a:t>érica y Caribe (agosto)</a:t>
            </a:r>
            <a:endParaRPr kumimoji="1" lang="es-ES" altLang="ja-JP" sz="2600" dirty="0" smtClean="0"/>
          </a:p>
          <a:p>
            <a:endParaRPr lang="ja-JP" altLang="en-US" dirty="0" smtClean="0"/>
          </a:p>
          <a:p>
            <a:endParaRPr kumimoji="1" lang="ja-JP" altLang="en-US" dirty="0"/>
          </a:p>
        </p:txBody>
      </p:sp>
      <p:pic>
        <p:nvPicPr>
          <p:cNvPr id="6" name="Picture 2" descr="http://tokyo2020.jp/jp/slide/03.jpg"/>
          <p:cNvPicPr>
            <a:picLocks noChangeAspect="1" noChangeArrowheads="1"/>
          </p:cNvPicPr>
          <p:nvPr/>
        </p:nvPicPr>
        <p:blipFill>
          <a:blip r:embed="rId3" cstate="print"/>
          <a:srcRect/>
          <a:stretch>
            <a:fillRect/>
          </a:stretch>
        </p:blipFill>
        <p:spPr bwMode="auto">
          <a:xfrm>
            <a:off x="4788024" y="3717032"/>
            <a:ext cx="2304256" cy="1534635"/>
          </a:xfrm>
          <a:prstGeom prst="rect">
            <a:avLst/>
          </a:prstGeom>
          <a:noFill/>
        </p:spPr>
      </p:pic>
    </p:spTree>
    <p:extLst>
      <p:ext uri="{BB962C8B-B14F-4D97-AF65-F5344CB8AC3E}">
        <p14:creationId xmlns:p14="http://schemas.microsoft.com/office/powerpoint/2010/main" val="3262572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posición de imagen" descr="cerezo.jpg"/>
          <p:cNvPicPr>
            <a:picLocks noGrp="1" noChangeAspect="1"/>
          </p:cNvPicPr>
          <p:nvPr>
            <p:ph type="pic" idx="1"/>
          </p:nvPr>
        </p:nvPicPr>
        <p:blipFill>
          <a:blip r:embed="rId2" cstate="print"/>
          <a:srcRect t="11958" b="11958"/>
          <a:stretch>
            <a:fillRect/>
          </a:stretch>
        </p:blipFill>
        <p:spPr>
          <a:xfrm>
            <a:off x="467544" y="311396"/>
            <a:ext cx="8352928" cy="4416179"/>
          </a:xfrm>
        </p:spPr>
      </p:pic>
      <p:sp>
        <p:nvSpPr>
          <p:cNvPr id="9" name="8 Rectángulo"/>
          <p:cNvSpPr/>
          <p:nvPr/>
        </p:nvSpPr>
        <p:spPr>
          <a:xfrm>
            <a:off x="2186298" y="4869160"/>
            <a:ext cx="514198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MX" sz="5400" b="1" dirty="0" smtClean="0">
                <a:ln w="50800"/>
              </a:rPr>
              <a:t>¡Muchas Gracias!</a:t>
            </a:r>
            <a:endParaRPr lang="es-CR" sz="5400" b="1" dirty="0">
              <a:ln w="50800"/>
            </a:endParaRPr>
          </a:p>
        </p:txBody>
      </p:sp>
      <p:pic>
        <p:nvPicPr>
          <p:cNvPr id="4" name="図 3" descr="８０周年記念ロゴ"/>
          <p:cNvPicPr/>
          <p:nvPr/>
        </p:nvPicPr>
        <p:blipFill>
          <a:blip r:embed="rId3" cstate="print"/>
          <a:srcRect t="6230" b="6230"/>
          <a:stretch>
            <a:fillRect/>
          </a:stretch>
        </p:blipFill>
        <p:spPr bwMode="auto">
          <a:xfrm>
            <a:off x="1547664" y="2492896"/>
            <a:ext cx="1152128" cy="864096"/>
          </a:xfrm>
          <a:prstGeom prst="rect">
            <a:avLst/>
          </a:prstGeom>
          <a:noFill/>
          <a:ln w="9525">
            <a:noFill/>
            <a:miter lim="800000"/>
            <a:headEnd/>
            <a:tailEnd/>
          </a:ln>
        </p:spPr>
      </p:pic>
    </p:spTree>
    <p:extLst>
      <p:ext uri="{BB962C8B-B14F-4D97-AF65-F5344CB8AC3E}">
        <p14:creationId xmlns:p14="http://schemas.microsoft.com/office/powerpoint/2010/main" val="20614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9283" y="197330"/>
            <a:ext cx="8229600" cy="773113"/>
          </a:xfrm>
          <a:noFill/>
        </p:spPr>
        <p:txBody>
          <a:bodyPr/>
          <a:lstStyle/>
          <a:p>
            <a:pPr eaLnBrk="1" hangingPunct="1"/>
            <a:r>
              <a:rPr lang="es-ES" altLang="ja-JP" sz="3600" b="1" dirty="0" smtClean="0">
                <a:latin typeface="Arial" charset="0"/>
              </a:rPr>
              <a:t>¿Dónde está Japón?</a:t>
            </a:r>
            <a:endParaRPr lang="en-US" altLang="ja-JP" sz="3600" b="1" dirty="0" smtClean="0">
              <a:latin typeface="Arial" charset="0"/>
            </a:endParaRPr>
          </a:p>
        </p:txBody>
      </p:sp>
      <p:pic>
        <p:nvPicPr>
          <p:cNvPr id="5123" name="Picture 11" descr="http://www.mapshop.co.jp/upload/save_image/09071025_50494d2131e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872" y="919442"/>
            <a:ext cx="80930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615305" y="5949603"/>
            <a:ext cx="8229600" cy="773113"/>
          </a:xfrm>
          <a:prstGeom prst="rect">
            <a:avLst/>
          </a:prstGeom>
          <a:noFill/>
        </p:spPr>
        <p:txBody>
          <a:bodyPr vert="horz" rtlCol="0" anchor="ctr">
            <a:normAutofit fontScale="77500" lnSpcReduction="20000"/>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r>
              <a:rPr lang="es-ES" altLang="ja-JP" sz="3600" b="1" kern="0" dirty="0" smtClean="0">
                <a:latin typeface="Arial" panose="020B0604020202020204" pitchFamily="34" charset="0"/>
                <a:cs typeface="Arial" panose="020B0604020202020204" pitchFamily="34" charset="0"/>
              </a:rPr>
              <a:t>Somos vecinos a través del Océano Pacífico </a:t>
            </a:r>
            <a:r>
              <a:rPr lang="ja-JP" altLang="en-US" sz="3600" b="1" kern="0" dirty="0">
                <a:latin typeface="Arial" charset="0"/>
              </a:rPr>
              <a:t>　</a:t>
            </a:r>
            <a:endParaRPr lang="en-US" altLang="ja-JP" sz="3600" b="1" kern="0" dirty="0" smtClean="0">
              <a:latin typeface="Arial" charset="0"/>
            </a:endParaRPr>
          </a:p>
        </p:txBody>
      </p:sp>
      <p:sp>
        <p:nvSpPr>
          <p:cNvPr id="3" name="円/楕円 2"/>
          <p:cNvSpPr/>
          <p:nvPr/>
        </p:nvSpPr>
        <p:spPr>
          <a:xfrm>
            <a:off x="3856950" y="2204864"/>
            <a:ext cx="873155" cy="8423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円/楕円 6"/>
          <p:cNvSpPr/>
          <p:nvPr/>
        </p:nvSpPr>
        <p:spPr>
          <a:xfrm>
            <a:off x="6876256" y="2963668"/>
            <a:ext cx="792088" cy="7533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8" name="直線矢印コネクタ 7"/>
          <p:cNvCxnSpPr/>
          <p:nvPr/>
        </p:nvCxnSpPr>
        <p:spPr>
          <a:xfrm>
            <a:off x="4860032" y="2708920"/>
            <a:ext cx="1872208" cy="504056"/>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856950" y="1878828"/>
            <a:ext cx="1003082" cy="369332"/>
          </a:xfrm>
          <a:prstGeom prst="rect">
            <a:avLst/>
          </a:prstGeom>
          <a:noFill/>
        </p:spPr>
        <p:txBody>
          <a:bodyPr wrap="square" rtlCol="0">
            <a:spAutoFit/>
          </a:bodyPr>
          <a:lstStyle/>
          <a:p>
            <a:r>
              <a:rPr lang="es-ES" altLang="ja-JP" dirty="0"/>
              <a:t>J</a:t>
            </a:r>
            <a:r>
              <a:rPr kumimoji="1" lang="es-ES" altLang="ja-JP" dirty="0" smtClean="0"/>
              <a:t>apón</a:t>
            </a:r>
            <a:endParaRPr kumimoji="1" lang="ja-JP" altLang="en-US" dirty="0"/>
          </a:p>
        </p:txBody>
      </p:sp>
      <p:sp>
        <p:nvSpPr>
          <p:cNvPr id="14" name="テキスト ボックス 13"/>
          <p:cNvSpPr txBox="1"/>
          <p:nvPr/>
        </p:nvSpPr>
        <p:spPr>
          <a:xfrm>
            <a:off x="7091352" y="3703837"/>
            <a:ext cx="1453666" cy="369332"/>
          </a:xfrm>
          <a:prstGeom prst="rect">
            <a:avLst/>
          </a:prstGeom>
          <a:noFill/>
        </p:spPr>
        <p:txBody>
          <a:bodyPr wrap="square" rtlCol="0">
            <a:spAutoFit/>
          </a:bodyPr>
          <a:lstStyle/>
          <a:p>
            <a:r>
              <a:rPr kumimoji="1" lang="es-ES" altLang="ja-JP" dirty="0" smtClean="0"/>
              <a:t>Costa Rica</a:t>
            </a:r>
            <a:endParaRPr kumimoji="1" lang="ja-JP" altLang="en-US" dirty="0"/>
          </a:p>
        </p:txBody>
      </p:sp>
      <p:sp>
        <p:nvSpPr>
          <p:cNvPr id="15" name="テキスト ボックス 14"/>
          <p:cNvSpPr txBox="1"/>
          <p:nvPr/>
        </p:nvSpPr>
        <p:spPr>
          <a:xfrm>
            <a:off x="4139952" y="3476900"/>
            <a:ext cx="3160019" cy="646331"/>
          </a:xfrm>
          <a:prstGeom prst="rect">
            <a:avLst/>
          </a:prstGeom>
          <a:noFill/>
        </p:spPr>
        <p:txBody>
          <a:bodyPr wrap="square" rtlCol="0">
            <a:spAutoFit/>
          </a:bodyPr>
          <a:lstStyle/>
          <a:p>
            <a:r>
              <a:rPr lang="es-ES" altLang="ja-JP" dirty="0" smtClean="0"/>
              <a:t>Distancia 13,231 km</a:t>
            </a:r>
          </a:p>
          <a:p>
            <a:r>
              <a:rPr lang="es-ES" altLang="ja-JP" dirty="0" smtClean="0"/>
              <a:t>Tiempo de vuelo 17 horas </a:t>
            </a:r>
            <a:endParaRPr kumimoji="1" lang="ja-JP" altLang="en-US" dirty="0"/>
          </a:p>
        </p:txBody>
      </p:sp>
    </p:spTree>
    <p:extLst>
      <p:ext uri="{BB962C8B-B14F-4D97-AF65-F5344CB8AC3E}">
        <p14:creationId xmlns:p14="http://schemas.microsoft.com/office/powerpoint/2010/main" val="277221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kumimoji="1" lang="es-ES" altLang="ja-JP" u="sng" dirty="0" smtClean="0"/>
              <a:t>Informaciones básicas sobre Japón</a:t>
            </a:r>
            <a:endParaRPr kumimoji="1" lang="ja-JP" altLang="en-US" u="sng" dirty="0"/>
          </a:p>
        </p:txBody>
      </p:sp>
      <p:sp>
        <p:nvSpPr>
          <p:cNvPr id="3" name="コンテンツ プレースホルダー 2"/>
          <p:cNvSpPr>
            <a:spLocks noGrp="1"/>
          </p:cNvSpPr>
          <p:nvPr>
            <p:ph idx="1"/>
          </p:nvPr>
        </p:nvSpPr>
        <p:spPr>
          <a:xfrm>
            <a:off x="457200" y="1500174"/>
            <a:ext cx="8686800" cy="5025170"/>
          </a:xfrm>
        </p:spPr>
        <p:txBody>
          <a:bodyPr>
            <a:normAutofit fontScale="92500"/>
          </a:bodyPr>
          <a:lstStyle/>
          <a:p>
            <a:r>
              <a:rPr kumimoji="1" lang="es-ES" altLang="ja-JP" dirty="0" smtClean="0"/>
              <a:t>Población</a:t>
            </a:r>
            <a:r>
              <a:rPr kumimoji="1" lang="en-US" altLang="ja-JP" dirty="0" smtClean="0"/>
              <a:t>:</a:t>
            </a:r>
            <a:r>
              <a:rPr lang="ja-JP" altLang="en-US" dirty="0"/>
              <a:t> </a:t>
            </a:r>
            <a:r>
              <a:rPr lang="en-US" altLang="ja-JP" dirty="0" smtClean="0"/>
              <a:t>126,000,000 de </a:t>
            </a:r>
            <a:r>
              <a:rPr lang="en-US" altLang="ja-JP" dirty="0" err="1" smtClean="0"/>
              <a:t>habitantes</a:t>
            </a:r>
            <a:r>
              <a:rPr lang="en-US" altLang="ja-JP" dirty="0" smtClean="0"/>
              <a:t> </a:t>
            </a:r>
            <a:endParaRPr kumimoji="1" lang="es-ES" altLang="ja-JP" dirty="0" smtClean="0"/>
          </a:p>
          <a:p>
            <a:pPr marL="0" indent="0">
              <a:buNone/>
            </a:pPr>
            <a:r>
              <a:rPr lang="es-ES" altLang="ja-JP" dirty="0" smtClean="0"/>
              <a:t>   -Habitantes japoneses en Costa Rica: 350</a:t>
            </a:r>
          </a:p>
          <a:p>
            <a:pPr marL="0" indent="0">
              <a:buNone/>
            </a:pPr>
            <a:r>
              <a:rPr lang="es-ES" altLang="ja-JP" dirty="0" smtClean="0"/>
              <a:t>   -Habitantes costarricenses en Japón</a:t>
            </a:r>
            <a:r>
              <a:rPr lang="en-US" altLang="ja-JP" dirty="0" smtClean="0"/>
              <a:t>:</a:t>
            </a:r>
            <a:r>
              <a:rPr lang="es-ES" altLang="ja-JP" dirty="0" smtClean="0"/>
              <a:t> 150</a:t>
            </a:r>
          </a:p>
          <a:p>
            <a:pPr marL="0" indent="0">
              <a:buNone/>
            </a:pPr>
            <a:r>
              <a:rPr lang="es-ES" altLang="ja-JP" dirty="0" smtClean="0"/>
              <a:t>   -Visitantes japoneses a Costa Rica: 5,000</a:t>
            </a:r>
          </a:p>
          <a:p>
            <a:r>
              <a:rPr lang="es-ES" altLang="ja-JP" dirty="0" smtClean="0"/>
              <a:t>Superficie: 377, 835 </a:t>
            </a:r>
            <a:r>
              <a:rPr lang="ja-JP" altLang="en-US" dirty="0" smtClean="0"/>
              <a:t>㎢ </a:t>
            </a:r>
            <a:r>
              <a:rPr lang="es-ES" altLang="ja-JP" sz="2200" dirty="0" smtClean="0"/>
              <a:t>(ocho veces más que Costa Rica)</a:t>
            </a:r>
          </a:p>
          <a:p>
            <a:r>
              <a:rPr kumimoji="1" lang="es-ES" altLang="ja-JP" dirty="0" smtClean="0"/>
              <a:t>GDP: </a:t>
            </a:r>
            <a:r>
              <a:rPr kumimoji="1" lang="ja-JP" altLang="en-US" dirty="0" smtClean="0"/>
              <a:t>＄</a:t>
            </a:r>
            <a:r>
              <a:rPr lang="en-US" altLang="ja-JP" dirty="0" smtClean="0"/>
              <a:t>4</a:t>
            </a:r>
            <a:r>
              <a:rPr kumimoji="1" lang="es-ES" altLang="ja-JP" dirty="0" smtClean="0"/>
              <a:t> 769 800 millones </a:t>
            </a:r>
          </a:p>
          <a:p>
            <a:r>
              <a:rPr lang="es-ES" altLang="ja-JP" dirty="0" smtClean="0"/>
              <a:t>Régimen</a:t>
            </a:r>
            <a:r>
              <a:rPr lang="en-US" altLang="ja-JP" dirty="0" smtClean="0"/>
              <a:t>:</a:t>
            </a:r>
            <a:r>
              <a:rPr lang="es-ES" altLang="ja-JP" dirty="0" smtClean="0"/>
              <a:t> Monarquía Constitucional</a:t>
            </a:r>
          </a:p>
          <a:p>
            <a:r>
              <a:rPr lang="es-ES" altLang="ja-JP" dirty="0" smtClean="0"/>
              <a:t>Primer Ministro: Shinzo Abe</a:t>
            </a:r>
          </a:p>
          <a:p>
            <a:r>
              <a:rPr lang="es-ES" altLang="ja-JP" dirty="0" smtClean="0"/>
              <a:t>Canciller: Fumio Kishida </a:t>
            </a:r>
          </a:p>
          <a:p>
            <a:pPr marL="0" indent="0">
              <a:buNone/>
            </a:pPr>
            <a:endParaRPr lang="es-ES" altLang="ja-JP" dirty="0" smtClean="0"/>
          </a:p>
          <a:p>
            <a:pPr marL="0" indent="0">
              <a:buNone/>
            </a:pPr>
            <a:endParaRPr lang="es-ES" altLang="ja-JP" dirty="0" smtClean="0"/>
          </a:p>
        </p:txBody>
      </p:sp>
    </p:spTree>
    <p:extLst>
      <p:ext uri="{BB962C8B-B14F-4D97-AF65-F5344CB8AC3E}">
        <p14:creationId xmlns:p14="http://schemas.microsoft.com/office/powerpoint/2010/main" val="163052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6638"/>
            <a:ext cx="9194551" cy="1143000"/>
          </a:xfrm>
        </p:spPr>
        <p:txBody>
          <a:bodyPr>
            <a:normAutofit fontScale="90000"/>
          </a:bodyPr>
          <a:lstStyle/>
          <a:p>
            <a:r>
              <a:rPr lang="es-ES" altLang="ja-JP" u="sng" dirty="0" smtClean="0"/>
              <a:t>Los Lazos</a:t>
            </a:r>
            <a:r>
              <a:rPr kumimoji="1" lang="es-ES" altLang="ja-JP" u="sng" dirty="0" smtClean="0"/>
              <a:t> entre Costa Rica y Japón</a:t>
            </a:r>
            <a:endParaRPr kumimoji="1" lang="ja-JP" altLang="en-US" u="sng" dirty="0"/>
          </a:p>
        </p:txBody>
      </p:sp>
      <p:sp>
        <p:nvSpPr>
          <p:cNvPr id="3" name="コンテンツ プレースホルダー 2"/>
          <p:cNvSpPr>
            <a:spLocks noGrp="1"/>
          </p:cNvSpPr>
          <p:nvPr>
            <p:ph idx="1"/>
          </p:nvPr>
        </p:nvSpPr>
        <p:spPr>
          <a:xfrm>
            <a:off x="179512" y="1052736"/>
            <a:ext cx="8507288" cy="5805264"/>
          </a:xfrm>
        </p:spPr>
        <p:txBody>
          <a:bodyPr>
            <a:normAutofit fontScale="92500" lnSpcReduction="10000"/>
          </a:bodyPr>
          <a:lstStyle/>
          <a:p>
            <a:r>
              <a:rPr kumimoji="1" lang="es-ES" altLang="ja-JP" sz="2000" b="1" dirty="0" smtClean="0"/>
              <a:t>1935</a:t>
            </a:r>
            <a:r>
              <a:rPr kumimoji="1" lang="ja-JP" altLang="en-US" sz="2000" b="1" dirty="0" smtClean="0"/>
              <a:t>：</a:t>
            </a:r>
            <a:r>
              <a:rPr kumimoji="1" lang="es-ES" altLang="ja-JP" sz="2000" b="1" dirty="0" smtClean="0"/>
              <a:t>Inicio de las relaciones diplomáticas</a:t>
            </a:r>
          </a:p>
          <a:p>
            <a:endParaRPr lang="es-ES" altLang="ja-JP" sz="2000" b="1" dirty="0"/>
          </a:p>
          <a:p>
            <a:endParaRPr kumimoji="1" lang="es-ES" altLang="ja-JP" sz="2000" b="1" dirty="0" smtClean="0"/>
          </a:p>
          <a:p>
            <a:endParaRPr lang="es-ES" altLang="ja-JP" sz="2000" b="1" dirty="0"/>
          </a:p>
          <a:p>
            <a:pPr marL="0" indent="0">
              <a:buNone/>
            </a:pPr>
            <a:endParaRPr lang="es-ES" altLang="ja-JP" sz="2000" dirty="0" smtClean="0"/>
          </a:p>
          <a:p>
            <a:pPr marL="0" indent="0">
              <a:buNone/>
            </a:pPr>
            <a:endParaRPr lang="es-ES" altLang="ja-JP" sz="2000" dirty="0"/>
          </a:p>
          <a:p>
            <a:pPr marL="0" indent="0">
              <a:buNone/>
            </a:pPr>
            <a:endParaRPr kumimoji="1" lang="es-ES" altLang="ja-JP" sz="2000" dirty="0" smtClean="0"/>
          </a:p>
          <a:p>
            <a:r>
              <a:rPr lang="es-ES" altLang="ja-JP" sz="2000" b="1" dirty="0" smtClean="0"/>
              <a:t>Ciudades Harmanas </a:t>
            </a:r>
          </a:p>
          <a:p>
            <a:pPr marL="0" indent="0">
              <a:buNone/>
            </a:pPr>
            <a:r>
              <a:rPr lang="es-ES" altLang="ja-JP" sz="2000" b="1" dirty="0"/>
              <a:t> </a:t>
            </a:r>
            <a:r>
              <a:rPr lang="es-ES" altLang="ja-JP" sz="2000" b="1" dirty="0" smtClean="0"/>
              <a:t>         1968</a:t>
            </a:r>
            <a:r>
              <a:rPr lang="ja-JP" altLang="en-US" sz="2000" b="1" dirty="0" smtClean="0"/>
              <a:t>：</a:t>
            </a:r>
            <a:r>
              <a:rPr lang="es-ES" altLang="ja-JP" sz="2000" b="1" dirty="0" smtClean="0"/>
              <a:t> </a:t>
            </a:r>
            <a:r>
              <a:rPr lang="es-ES" altLang="ja-JP" sz="2000" dirty="0" smtClean="0"/>
              <a:t>San José y Okayama</a:t>
            </a:r>
          </a:p>
          <a:p>
            <a:pPr marL="0" indent="0">
              <a:buNone/>
            </a:pPr>
            <a:r>
              <a:rPr lang="es-ES" altLang="ja-JP" sz="2000" b="1" dirty="0"/>
              <a:t> </a:t>
            </a:r>
            <a:r>
              <a:rPr lang="es-ES" altLang="ja-JP" sz="2000" b="1" dirty="0" smtClean="0"/>
              <a:t>         1978</a:t>
            </a:r>
            <a:r>
              <a:rPr lang="ja-JP" altLang="en-US" sz="2000" b="1" dirty="0" smtClean="0"/>
              <a:t>：</a:t>
            </a:r>
            <a:r>
              <a:rPr lang="es-ES" altLang="ja-JP" sz="2000" b="1" dirty="0" smtClean="0"/>
              <a:t> </a:t>
            </a:r>
            <a:r>
              <a:rPr lang="es-ES" altLang="ja-JP" sz="2000" dirty="0" smtClean="0"/>
              <a:t>Puntarenas y Kesen numa) </a:t>
            </a:r>
          </a:p>
          <a:p>
            <a:r>
              <a:rPr lang="es-ES" altLang="ja-JP" sz="2000" b="1" dirty="0" smtClean="0"/>
              <a:t>Visitas mutuas al alto nivel (las últimas décadas)</a:t>
            </a:r>
          </a:p>
          <a:p>
            <a:pPr marL="0" indent="0">
              <a:buNone/>
            </a:pPr>
            <a:r>
              <a:rPr lang="es-ES" altLang="ja-JP" sz="2000" b="1" dirty="0" smtClean="0"/>
              <a:t>         1996</a:t>
            </a:r>
            <a:r>
              <a:rPr lang="ja-JP" altLang="en-US" sz="2000" b="1" dirty="0" smtClean="0"/>
              <a:t>：</a:t>
            </a:r>
            <a:r>
              <a:rPr lang="es-ES" altLang="ja-JP" sz="2000" dirty="0" smtClean="0"/>
              <a:t>El Primer </a:t>
            </a:r>
            <a:r>
              <a:rPr lang="es-ES" altLang="ja-JP" sz="2000" dirty="0"/>
              <a:t>M</a:t>
            </a:r>
            <a:r>
              <a:rPr lang="es-ES" altLang="ja-JP" sz="2000" dirty="0" smtClean="0"/>
              <a:t>inistro de Japón, Sr. Hashimoto</a:t>
            </a:r>
          </a:p>
          <a:p>
            <a:pPr marL="0" indent="0">
              <a:buNone/>
            </a:pPr>
            <a:r>
              <a:rPr lang="es-ES" altLang="ja-JP" sz="2000" dirty="0"/>
              <a:t> </a:t>
            </a:r>
            <a:r>
              <a:rPr lang="es-ES" altLang="ja-JP" sz="2000" dirty="0" smtClean="0"/>
              <a:t>        </a:t>
            </a:r>
            <a:r>
              <a:rPr lang="es-ES" altLang="ja-JP" sz="2000" b="1" dirty="0" smtClean="0"/>
              <a:t>1996</a:t>
            </a:r>
            <a:r>
              <a:rPr lang="ja-JP" altLang="en-US" sz="2000" b="1" dirty="0" smtClean="0"/>
              <a:t>：</a:t>
            </a:r>
            <a:r>
              <a:rPr lang="es-ES" altLang="ja-JP" sz="2000" b="1" dirty="0"/>
              <a:t> </a:t>
            </a:r>
            <a:r>
              <a:rPr lang="es-ES" altLang="ja-JP" sz="2000" dirty="0" smtClean="0"/>
              <a:t>El Presidente de Costa Rica, Sr. Figueres</a:t>
            </a:r>
          </a:p>
          <a:p>
            <a:pPr marL="0" indent="0">
              <a:buNone/>
            </a:pPr>
            <a:r>
              <a:rPr lang="es-ES" altLang="ja-JP" sz="2000" dirty="0"/>
              <a:t> </a:t>
            </a:r>
            <a:r>
              <a:rPr lang="es-ES" altLang="ja-JP" sz="2000" dirty="0" smtClean="0"/>
              <a:t>        </a:t>
            </a:r>
            <a:r>
              <a:rPr lang="es-ES" altLang="ja-JP" sz="2000" b="1" dirty="0" smtClean="0"/>
              <a:t>2001</a:t>
            </a:r>
            <a:r>
              <a:rPr lang="en-US" altLang="ja-JP" sz="2000" b="1" dirty="0" smtClean="0"/>
              <a:t>:</a:t>
            </a:r>
            <a:r>
              <a:rPr lang="en-US" altLang="ja-JP" sz="2000" dirty="0" smtClean="0"/>
              <a:t> </a:t>
            </a:r>
            <a:r>
              <a:rPr lang="es-ES" altLang="ja-JP" sz="2000" dirty="0" smtClean="0"/>
              <a:t> El Presidente de Costa Rica, Sr. Rodríguez</a:t>
            </a:r>
          </a:p>
          <a:p>
            <a:pPr marL="0" indent="0">
              <a:buNone/>
            </a:pPr>
            <a:r>
              <a:rPr lang="es-ES" altLang="ja-JP" sz="2000" dirty="0" smtClean="0"/>
              <a:t>         </a:t>
            </a:r>
            <a:r>
              <a:rPr lang="es-ES" altLang="ja-JP" sz="2000" b="1" dirty="0" smtClean="0"/>
              <a:t>2005: </a:t>
            </a:r>
            <a:r>
              <a:rPr lang="es-ES" altLang="ja-JP" sz="2000" dirty="0" smtClean="0"/>
              <a:t> El Presidente de Costa Rica, Sr. Pacheco </a:t>
            </a:r>
          </a:p>
          <a:p>
            <a:pPr marL="0" indent="0">
              <a:buNone/>
            </a:pPr>
            <a:r>
              <a:rPr lang="es-ES" altLang="ja-JP" sz="2000" b="1" dirty="0" smtClean="0"/>
              <a:t>         2011</a:t>
            </a:r>
            <a:r>
              <a:rPr lang="ja-JP" altLang="en-US" sz="2000" b="1" dirty="0" smtClean="0"/>
              <a:t>：</a:t>
            </a:r>
            <a:r>
              <a:rPr lang="es-ES" altLang="ja-JP" sz="2000" dirty="0" smtClean="0"/>
              <a:t> </a:t>
            </a:r>
            <a:r>
              <a:rPr lang="es-ES" altLang="ja-JP" sz="2000" dirty="0"/>
              <a:t>E</a:t>
            </a:r>
            <a:r>
              <a:rPr lang="es-ES" altLang="ja-JP" sz="2000" dirty="0" smtClean="0"/>
              <a:t>l Príncipe y la Princesa Akishino </a:t>
            </a:r>
          </a:p>
          <a:p>
            <a:pPr marL="0" indent="0">
              <a:buNone/>
            </a:pPr>
            <a:r>
              <a:rPr lang="es-ES" altLang="ja-JP" sz="2000" dirty="0"/>
              <a:t> </a:t>
            </a:r>
            <a:r>
              <a:rPr lang="es-ES" altLang="ja-JP" sz="2000" dirty="0" smtClean="0"/>
              <a:t>        </a:t>
            </a:r>
            <a:r>
              <a:rPr lang="es-ES" altLang="ja-JP" sz="2000" b="1" dirty="0" smtClean="0"/>
              <a:t>2011</a:t>
            </a:r>
            <a:r>
              <a:rPr lang="ja-JP" altLang="en-US" sz="2000" b="1" dirty="0" smtClean="0"/>
              <a:t>：</a:t>
            </a:r>
            <a:r>
              <a:rPr lang="es-ES" altLang="ja-JP" sz="2000" dirty="0" smtClean="0"/>
              <a:t> La Presidenta </a:t>
            </a:r>
            <a:r>
              <a:rPr lang="es-ES" altLang="ja-JP" sz="2000" dirty="0"/>
              <a:t> </a:t>
            </a:r>
            <a:r>
              <a:rPr lang="es-ES" altLang="ja-JP" sz="2000" dirty="0" smtClean="0"/>
              <a:t>de Costa Rica, Sra. Chincilla</a:t>
            </a:r>
          </a:p>
          <a:p>
            <a:pPr marL="0" indent="0">
              <a:buNone/>
            </a:pPr>
            <a:r>
              <a:rPr lang="es-ES" altLang="ja-JP" sz="2000" dirty="0"/>
              <a:t> </a:t>
            </a:r>
            <a:r>
              <a:rPr lang="es-ES" altLang="ja-JP" sz="2000" dirty="0" smtClean="0"/>
              <a:t>        </a:t>
            </a:r>
            <a:r>
              <a:rPr lang="es-ES" altLang="ja-JP" sz="2000" b="1" dirty="0" smtClean="0"/>
              <a:t>2013: </a:t>
            </a:r>
            <a:r>
              <a:rPr lang="es-ES" altLang="ja-JP" sz="2000" dirty="0" smtClean="0"/>
              <a:t> El Enviado Especial, Sr. Ishihara </a:t>
            </a:r>
            <a:endParaRPr lang="es-ES" altLang="ja-JP" sz="2000" b="1" dirty="0" smtClean="0"/>
          </a:p>
          <a:p>
            <a:pPr marL="0" indent="0">
              <a:buNone/>
            </a:pPr>
            <a:endParaRPr lang="es-ES" altLang="ja-JP" sz="2000" dirty="0" smtClean="0"/>
          </a:p>
          <a:p>
            <a:endParaRPr lang="en-US" altLang="ja-JP" sz="2000" dirty="0"/>
          </a:p>
          <a:p>
            <a:pPr marL="0" indent="0">
              <a:buNone/>
            </a:pPr>
            <a:endParaRPr lang="es-ES" altLang="ja-JP" sz="2000" dirty="0" smtClean="0"/>
          </a:p>
          <a:p>
            <a:pPr marL="0" indent="0">
              <a:buNone/>
            </a:pPr>
            <a:endParaRPr kumimoji="1" lang="es-ES" altLang="ja-JP" dirty="0" smtClean="0"/>
          </a:p>
        </p:txBody>
      </p:sp>
      <p:pic>
        <p:nvPicPr>
          <p:cNvPr id="1026" name="Picture 2" descr="F:\★日中米交流年\８０周年記念レセプション\展示物\８０年前の写真（大きめ）.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064" y="1578656"/>
            <a:ext cx="2313835" cy="161071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4031136" y="5980382"/>
            <a:ext cx="5022960" cy="710952"/>
          </a:xfrm>
          <a:prstGeom prst="rect">
            <a:avLst/>
          </a:prstGeom>
        </p:spPr>
        <p:txBody>
          <a:bodyPr vert="horz" rtlCol="0" anchor="ctr">
            <a:normAutofit fontScale="97500" lnSpcReduction="10000"/>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endParaRPr lang="ja-JP" altLang="en-US" kern="0" dirty="0"/>
          </a:p>
        </p:txBody>
      </p:sp>
      <p:sp>
        <p:nvSpPr>
          <p:cNvPr id="4" name="正方形/長方形 3"/>
          <p:cNvSpPr/>
          <p:nvPr/>
        </p:nvSpPr>
        <p:spPr>
          <a:xfrm>
            <a:off x="4000866" y="2060848"/>
            <a:ext cx="4819606" cy="646331"/>
          </a:xfrm>
          <a:prstGeom prst="rect">
            <a:avLst/>
          </a:prstGeom>
        </p:spPr>
        <p:txBody>
          <a:bodyPr wrap="square">
            <a:spAutoFit/>
          </a:bodyPr>
          <a:lstStyle/>
          <a:p>
            <a:r>
              <a:rPr lang="es-ES" altLang="ja-JP" dirty="0" smtClean="0">
                <a:solidFill>
                  <a:schemeClr val="accent4">
                    <a:lumMod val="75000"/>
                  </a:schemeClr>
                </a:solidFill>
              </a:rPr>
              <a:t> </a:t>
            </a:r>
            <a:r>
              <a:rPr lang="es-ES" altLang="ja-JP" dirty="0">
                <a:solidFill>
                  <a:schemeClr val="accent4">
                    <a:lumMod val="75000"/>
                  </a:schemeClr>
                </a:solidFill>
              </a:rPr>
              <a:t>Año 1935: La </a:t>
            </a:r>
            <a:r>
              <a:rPr lang="es-ES" altLang="ja-JP" dirty="0" smtClean="0">
                <a:solidFill>
                  <a:schemeClr val="accent4">
                    <a:lumMod val="75000"/>
                  </a:schemeClr>
                </a:solidFill>
              </a:rPr>
              <a:t>Misión Diplomática Costarricense, en un barco  rumbo al Japón</a:t>
            </a:r>
            <a:endParaRPr lang="ja-JP" altLang="ja-JP" dirty="0">
              <a:solidFill>
                <a:schemeClr val="accent4">
                  <a:lumMod val="75000"/>
                </a:schemeClr>
              </a:solidFill>
            </a:endParaRPr>
          </a:p>
        </p:txBody>
      </p:sp>
    </p:spTree>
    <p:extLst>
      <p:ext uri="{BB962C8B-B14F-4D97-AF65-F5344CB8AC3E}">
        <p14:creationId xmlns:p14="http://schemas.microsoft.com/office/powerpoint/2010/main" val="363565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s-ES" altLang="ja-JP" u="sng" dirty="0" smtClean="0"/>
              <a:t>Nuestra visi</a:t>
            </a:r>
            <a:r>
              <a:rPr kumimoji="1" lang="es-ES_tradnl" altLang="ja-JP" u="sng" dirty="0" smtClean="0"/>
              <a:t>ón</a:t>
            </a:r>
            <a:endParaRPr kumimoji="1" lang="ja-JP" altLang="en-US" u="sng" dirty="0"/>
          </a:p>
        </p:txBody>
      </p:sp>
      <p:sp>
        <p:nvSpPr>
          <p:cNvPr id="3" name="コンテンツ プレースホルダー 2"/>
          <p:cNvSpPr>
            <a:spLocks noGrp="1"/>
          </p:cNvSpPr>
          <p:nvPr>
            <p:ph idx="1"/>
          </p:nvPr>
        </p:nvSpPr>
        <p:spPr>
          <a:xfrm>
            <a:off x="107504" y="1500174"/>
            <a:ext cx="8856984" cy="5025170"/>
          </a:xfrm>
        </p:spPr>
        <p:txBody>
          <a:bodyPr>
            <a:normAutofit lnSpcReduction="10000"/>
          </a:bodyPr>
          <a:lstStyle/>
          <a:p>
            <a:r>
              <a:rPr kumimoji="1" lang="es-ES" altLang="ja-JP" dirty="0" smtClean="0"/>
              <a:t>Tres principios rectores de la política japonesa hacia América Latina para desarrollar “juntos”</a:t>
            </a:r>
          </a:p>
          <a:p>
            <a:pPr marL="0" indent="0">
              <a:buNone/>
            </a:pPr>
            <a:r>
              <a:rPr lang="es-ES" altLang="ja-JP" dirty="0" smtClean="0"/>
              <a:t>   1.  Progresar juntos</a:t>
            </a:r>
          </a:p>
          <a:p>
            <a:pPr marL="0" indent="0">
              <a:buNone/>
            </a:pPr>
            <a:r>
              <a:rPr lang="es-ES" altLang="ja-JP" dirty="0" smtClean="0"/>
              <a:t>   2.  Liderar juntos </a:t>
            </a:r>
          </a:p>
          <a:p>
            <a:pPr marL="0" indent="0">
              <a:buNone/>
            </a:pPr>
            <a:r>
              <a:rPr lang="es-ES" altLang="ja-JP" dirty="0" smtClean="0"/>
              <a:t>   3.  Inspirar juntos</a:t>
            </a:r>
          </a:p>
          <a:p>
            <a:pPr marL="0" indent="0">
              <a:buNone/>
            </a:pPr>
            <a:endParaRPr kumimoji="1" lang="es-ES_tradnl" altLang="ja-JP" dirty="0" smtClean="0"/>
          </a:p>
          <a:p>
            <a:pPr marL="0" indent="0">
              <a:buNone/>
            </a:pPr>
            <a:r>
              <a:rPr lang="es-ES_tradnl" altLang="ja-JP" sz="2400" dirty="0" smtClean="0"/>
              <a:t>              Anunciado por el Sr. Shinzo Abe, </a:t>
            </a:r>
          </a:p>
          <a:p>
            <a:pPr marL="0" indent="0">
              <a:buNone/>
            </a:pPr>
            <a:r>
              <a:rPr lang="es-ES_tradnl" altLang="ja-JP" sz="2400" dirty="0" smtClean="0"/>
              <a:t>              Primer Ministro del Japón</a:t>
            </a:r>
          </a:p>
          <a:p>
            <a:pPr marL="0" indent="0">
              <a:buNone/>
            </a:pPr>
            <a:r>
              <a:rPr kumimoji="1" lang="es-ES_tradnl" altLang="ja-JP" sz="2400" dirty="0" smtClean="0"/>
              <a:t>              Agosto de 2014, en Brasil</a:t>
            </a:r>
            <a:endParaRPr kumimoji="1" lang="ja-JP" altLang="en-US" sz="2400" dirty="0"/>
          </a:p>
        </p:txBody>
      </p:sp>
      <p:pic>
        <p:nvPicPr>
          <p:cNvPr id="1026" name="Picture 2" descr="W:\000047608.jpg"/>
          <p:cNvPicPr>
            <a:picLocks noChangeAspect="1" noChangeArrowheads="1"/>
          </p:cNvPicPr>
          <p:nvPr/>
        </p:nvPicPr>
        <p:blipFill>
          <a:blip r:embed="rId2" cstate="print"/>
          <a:srcRect/>
          <a:stretch>
            <a:fillRect/>
          </a:stretch>
        </p:blipFill>
        <p:spPr bwMode="auto">
          <a:xfrm>
            <a:off x="6372200" y="3439287"/>
            <a:ext cx="2205597" cy="2835767"/>
          </a:xfrm>
          <a:prstGeom prst="rect">
            <a:avLst/>
          </a:prstGeom>
          <a:noFill/>
        </p:spPr>
      </p:pic>
    </p:spTree>
    <p:extLst>
      <p:ext uri="{BB962C8B-B14F-4D97-AF65-F5344CB8AC3E}">
        <p14:creationId xmlns:p14="http://schemas.microsoft.com/office/powerpoint/2010/main" val="1705723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p:spPr>
        <p:txBody>
          <a:bodyPr>
            <a:normAutofit fontScale="90000"/>
          </a:bodyPr>
          <a:lstStyle/>
          <a:p>
            <a:r>
              <a:rPr kumimoji="1" lang="es-ES" altLang="ja-JP" u="sng" dirty="0" smtClean="0"/>
              <a:t>Progresar Juntos (1)</a:t>
            </a:r>
            <a:br>
              <a:rPr kumimoji="1" lang="es-ES" altLang="ja-JP" u="sng" dirty="0" smtClean="0"/>
            </a:br>
            <a:r>
              <a:rPr kumimoji="1" lang="es-ES" altLang="ja-JP" sz="3100" u="sng" dirty="0" smtClean="0"/>
              <a:t>Fortaleciendo </a:t>
            </a:r>
            <a:r>
              <a:rPr lang="es-ES" altLang="ja-JP" sz="3100" u="sng" dirty="0" smtClean="0"/>
              <a:t>las cooperaciones bilaterales</a:t>
            </a:r>
            <a:endParaRPr kumimoji="1" lang="ja-JP" altLang="en-US" sz="3100" u="sng" dirty="0"/>
          </a:p>
        </p:txBody>
      </p:sp>
      <p:sp>
        <p:nvSpPr>
          <p:cNvPr id="3" name="コンテンツ プレースホルダー 2"/>
          <p:cNvSpPr>
            <a:spLocks noGrp="1"/>
          </p:cNvSpPr>
          <p:nvPr>
            <p:ph idx="1"/>
          </p:nvPr>
        </p:nvSpPr>
        <p:spPr>
          <a:xfrm>
            <a:off x="107504" y="1500174"/>
            <a:ext cx="9036496" cy="5457218"/>
          </a:xfrm>
        </p:spPr>
        <p:txBody>
          <a:bodyPr>
            <a:normAutofit fontScale="92500" lnSpcReduction="20000"/>
          </a:bodyPr>
          <a:lstStyle/>
          <a:p>
            <a:r>
              <a:rPr lang="es-ES" altLang="ja-JP" b="1" dirty="0" smtClean="0"/>
              <a:t>Área del Medio Ambiente</a:t>
            </a:r>
          </a:p>
          <a:p>
            <a:pPr marL="0" indent="0">
              <a:buNone/>
            </a:pPr>
            <a:r>
              <a:rPr lang="es-ES" altLang="ja-JP" dirty="0" smtClean="0"/>
              <a:t>   Japón </a:t>
            </a:r>
            <a:r>
              <a:rPr lang="es-ES" altLang="ja-JP" sz="2800" dirty="0" smtClean="0"/>
              <a:t>apoya al desarrollo de </a:t>
            </a:r>
            <a:r>
              <a:rPr lang="es-ES" altLang="ja-JP" sz="2800" dirty="0" smtClean="0">
                <a:solidFill>
                  <a:schemeClr val="bg2">
                    <a:lumMod val="50000"/>
                  </a:schemeClr>
                </a:solidFill>
              </a:rPr>
              <a:t>las energías renovables  </a:t>
            </a:r>
          </a:p>
          <a:p>
            <a:pPr marL="0" indent="0">
              <a:buNone/>
            </a:pPr>
            <a:r>
              <a:rPr lang="en-US" altLang="ja-JP" sz="2600" dirty="0" smtClean="0"/>
              <a:t>   - </a:t>
            </a:r>
            <a:r>
              <a:rPr lang="en-US" altLang="ja-JP" sz="2600" dirty="0" err="1" smtClean="0"/>
              <a:t>donación</a:t>
            </a:r>
            <a:r>
              <a:rPr lang="en-US" altLang="ja-JP" sz="2600" dirty="0" smtClean="0"/>
              <a:t> para</a:t>
            </a:r>
            <a:r>
              <a:rPr lang="es-ES" altLang="ja-JP" sz="2600" dirty="0" smtClean="0"/>
              <a:t> la conservación de los bosques y las plantas </a:t>
            </a:r>
          </a:p>
          <a:p>
            <a:pPr marL="0" indent="0">
              <a:buNone/>
            </a:pPr>
            <a:r>
              <a:rPr lang="es-ES" altLang="ja-JP" sz="2600" dirty="0"/>
              <a:t> </a:t>
            </a:r>
            <a:r>
              <a:rPr lang="es-ES" altLang="ja-JP" sz="2600" dirty="0" smtClean="0"/>
              <a:t>   de energía solar </a:t>
            </a:r>
          </a:p>
          <a:p>
            <a:pPr marL="0" indent="0">
              <a:buNone/>
            </a:pPr>
            <a:r>
              <a:rPr lang="es-ES" altLang="ja-JP" sz="2600" dirty="0"/>
              <a:t> </a:t>
            </a:r>
            <a:r>
              <a:rPr lang="es-ES" altLang="ja-JP" sz="2600" dirty="0" smtClean="0"/>
              <a:t>  - préstamo para la construcción de tres plantas de energía </a:t>
            </a:r>
          </a:p>
          <a:p>
            <a:pPr marL="0" indent="0">
              <a:buNone/>
            </a:pPr>
            <a:r>
              <a:rPr lang="es-ES" altLang="ja-JP" sz="2600" dirty="0"/>
              <a:t> </a:t>
            </a:r>
            <a:r>
              <a:rPr lang="es-ES" altLang="ja-JP" sz="2600" dirty="0" smtClean="0"/>
              <a:t>    geotérmica en Guanacaste </a:t>
            </a:r>
          </a:p>
          <a:p>
            <a:pPr marL="0" indent="0">
              <a:buNone/>
            </a:pPr>
            <a:r>
              <a:rPr lang="es-ES" altLang="ja-JP" sz="2600" dirty="0"/>
              <a:t> </a:t>
            </a:r>
            <a:r>
              <a:rPr lang="es-ES" altLang="ja-JP" sz="2600" dirty="0" smtClean="0"/>
              <a:t>  </a:t>
            </a:r>
            <a:r>
              <a:rPr lang="en-US" altLang="ja-JP" sz="2600" dirty="0" smtClean="0"/>
              <a:t>- </a:t>
            </a:r>
            <a:r>
              <a:rPr lang="en-US" altLang="ja-JP" sz="2600" dirty="0" err="1" smtClean="0"/>
              <a:t>Asimismo</a:t>
            </a:r>
            <a:r>
              <a:rPr lang="en-US" altLang="ja-JP" sz="2600" dirty="0" smtClean="0"/>
              <a:t>, </a:t>
            </a:r>
            <a:r>
              <a:rPr lang="en-US" altLang="ja-JP" sz="2600" dirty="0" err="1" smtClean="0"/>
              <a:t>apoya</a:t>
            </a:r>
            <a:r>
              <a:rPr lang="en-US" altLang="ja-JP" sz="2600" dirty="0" smtClean="0"/>
              <a:t> a la </a:t>
            </a:r>
            <a:r>
              <a:rPr lang="en-US" altLang="ja-JP" sz="2600" dirty="0" err="1" smtClean="0"/>
              <a:t>conservación</a:t>
            </a:r>
            <a:r>
              <a:rPr lang="en-US" altLang="ja-JP" sz="2600" dirty="0" smtClean="0"/>
              <a:t> de la </a:t>
            </a:r>
            <a:r>
              <a:rPr lang="en-US" altLang="ja-JP" sz="2600" dirty="0" err="1" smtClean="0"/>
              <a:t>biodiversidad</a:t>
            </a:r>
            <a:r>
              <a:rPr lang="en-US" altLang="ja-JP" sz="2600" dirty="0" smtClean="0"/>
              <a:t>.</a:t>
            </a:r>
            <a:endParaRPr lang="es-ES" altLang="ja-JP" sz="2600" dirty="0"/>
          </a:p>
          <a:p>
            <a:r>
              <a:rPr lang="es-ES" altLang="ja-JP" b="1" dirty="0" smtClean="0"/>
              <a:t>Áreas de la Ciencia Técnica y la Educación </a:t>
            </a:r>
          </a:p>
          <a:p>
            <a:pPr marL="0" indent="0" algn="just">
              <a:buNone/>
            </a:pPr>
            <a:r>
              <a:rPr lang="es-ES" altLang="ja-JP" sz="2800" b="1" dirty="0"/>
              <a:t> </a:t>
            </a:r>
            <a:r>
              <a:rPr lang="es-ES" altLang="ja-JP" sz="2800" b="1" dirty="0" smtClean="0"/>
              <a:t>   </a:t>
            </a:r>
            <a:r>
              <a:rPr lang="en-US" altLang="ja-JP" sz="2600" dirty="0" err="1" smtClean="0"/>
              <a:t>Cooperación</a:t>
            </a:r>
            <a:r>
              <a:rPr lang="en-US" altLang="ja-JP" sz="2600" dirty="0" smtClean="0"/>
              <a:t> </a:t>
            </a:r>
            <a:r>
              <a:rPr lang="en-US" altLang="ja-JP" sz="2600" dirty="0" err="1"/>
              <a:t>T</a:t>
            </a:r>
            <a:r>
              <a:rPr lang="en-US" altLang="ja-JP" sz="2600" dirty="0" err="1" smtClean="0"/>
              <a:t>écnica</a:t>
            </a:r>
            <a:r>
              <a:rPr lang="en-US" altLang="ja-JP" sz="2600" dirty="0" smtClean="0"/>
              <a:t> a </a:t>
            </a:r>
            <a:r>
              <a:rPr lang="en-US" altLang="ja-JP" sz="2600" dirty="0" err="1" smtClean="0"/>
              <a:t>través</a:t>
            </a:r>
            <a:r>
              <a:rPr lang="en-US" altLang="ja-JP" sz="2600" dirty="0" smtClean="0"/>
              <a:t> de </a:t>
            </a:r>
            <a:r>
              <a:rPr lang="es-ES" altLang="ja-JP" sz="2600" dirty="0" smtClean="0"/>
              <a:t>la Agencia de Cooperación   </a:t>
            </a:r>
          </a:p>
          <a:p>
            <a:pPr marL="0" indent="0">
              <a:buNone/>
            </a:pPr>
            <a:r>
              <a:rPr lang="es-ES" altLang="ja-JP" sz="2600" dirty="0"/>
              <a:t> </a:t>
            </a:r>
            <a:r>
              <a:rPr lang="es-ES" altLang="ja-JP" sz="2600" dirty="0" smtClean="0"/>
              <a:t>    Internacional del Japón (JICA) </a:t>
            </a:r>
          </a:p>
          <a:p>
            <a:pPr marL="0" indent="0">
              <a:buNone/>
            </a:pPr>
            <a:r>
              <a:rPr lang="es-ES" altLang="ja-JP" sz="2600" dirty="0" smtClean="0"/>
              <a:t>   - Más de 600 volntarios y expertos, enviados a  este país.</a:t>
            </a:r>
          </a:p>
          <a:p>
            <a:pPr marL="0" indent="0">
              <a:buNone/>
            </a:pPr>
            <a:r>
              <a:rPr lang="es-ES" altLang="ja-JP" sz="2600" dirty="0" smtClean="0"/>
              <a:t>   </a:t>
            </a:r>
            <a:r>
              <a:rPr lang="es-ES" altLang="ja-JP" sz="2600" dirty="0"/>
              <a:t>-</a:t>
            </a:r>
            <a:r>
              <a:rPr lang="es-ES" altLang="ja-JP" sz="2600" dirty="0" smtClean="0"/>
              <a:t> 1800 participantes en los cursos de capacitación </a:t>
            </a:r>
          </a:p>
          <a:p>
            <a:pPr marL="0" indent="0">
              <a:buNone/>
            </a:pPr>
            <a:r>
              <a:rPr lang="es-ES" altLang="ja-JP" sz="2600" dirty="0"/>
              <a:t> </a:t>
            </a:r>
            <a:r>
              <a:rPr lang="es-ES" altLang="ja-JP" sz="2600" dirty="0" smtClean="0"/>
              <a:t>  </a:t>
            </a:r>
            <a:r>
              <a:rPr lang="en-US" altLang="ja-JP" sz="2600" dirty="0" smtClean="0"/>
              <a:t>- </a:t>
            </a:r>
            <a:r>
              <a:rPr lang="es-ES_tradnl" altLang="ja-JP" sz="2600" dirty="0" smtClean="0"/>
              <a:t>200 Becarios del Monbusho</a:t>
            </a:r>
            <a:endParaRPr lang="es-ES" altLang="ja-JP" sz="2600" dirty="0" smtClean="0"/>
          </a:p>
          <a:p>
            <a:endParaRPr lang="es-ES" altLang="ja-JP" dirty="0"/>
          </a:p>
          <a:p>
            <a:endParaRPr lang="es-ES" altLang="ja-JP" dirty="0"/>
          </a:p>
          <a:p>
            <a:endParaRPr lang="es-ES" altLang="ja-JP" dirty="0" smtClean="0"/>
          </a:p>
          <a:p>
            <a:endParaRPr lang="es-ES" altLang="ja-JP" dirty="0"/>
          </a:p>
          <a:p>
            <a:endParaRPr lang="es-ES" altLang="ja-JP" dirty="0" smtClean="0"/>
          </a:p>
          <a:p>
            <a:endParaRPr lang="es-ES" altLang="ja-JP" dirty="0"/>
          </a:p>
          <a:p>
            <a:endParaRPr kumimoji="1" lang="ja-JP" altLang="en-US" dirty="0"/>
          </a:p>
        </p:txBody>
      </p:sp>
      <p:sp>
        <p:nvSpPr>
          <p:cNvPr id="4" name="コンテンツ プレースホルダー 2"/>
          <p:cNvSpPr txBox="1">
            <a:spLocks/>
          </p:cNvSpPr>
          <p:nvPr/>
        </p:nvSpPr>
        <p:spPr>
          <a:xfrm>
            <a:off x="251520" y="1652574"/>
            <a:ext cx="9044880" cy="2352490"/>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
                <a:schemeClr val="accent1">
                  <a:shade val="75000"/>
                </a:schemeClr>
              </a:buClr>
              <a:buSzPct val="60000"/>
              <a:tabLst/>
              <a:defRPr/>
            </a:pPr>
            <a:endParaRPr lang="es-ES" altLang="ja-JP" sz="3200" kern="0" noProof="0" dirty="0" smtClean="0">
              <a:solidFill>
                <a:schemeClr val="tx2"/>
              </a:solidFill>
            </a:endParaRPr>
          </a:p>
          <a:p>
            <a:pPr marR="0" lvl="0" algn="l" defTabSz="914400" rtl="0" eaLnBrk="1" fontAlgn="auto" latinLnBrk="0" hangingPunct="1">
              <a:lnSpc>
                <a:spcPct val="100000"/>
              </a:lnSpc>
              <a:spcBef>
                <a:spcPct val="20000"/>
              </a:spcBef>
              <a:spcAft>
                <a:spcPts val="0"/>
              </a:spcAft>
              <a:buClr>
                <a:schemeClr val="accent1">
                  <a:shade val="75000"/>
                </a:schemeClr>
              </a:buClr>
              <a:buSzPct val="60000"/>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endParaRPr kumimoji="1" lang="ja-JP" altLang="en-US" sz="3200" b="0" i="0" u="none" strike="noStrike" kern="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67453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s-ES" altLang="ja-JP" u="sng" dirty="0" smtClean="0"/>
              <a:t>Progresar Juntos (2)</a:t>
            </a:r>
            <a:endParaRPr kumimoji="1" lang="ja-JP" altLang="en-US" u="sng" dirty="0"/>
          </a:p>
        </p:txBody>
      </p:sp>
      <p:sp>
        <p:nvSpPr>
          <p:cNvPr id="3" name="コンテンツ プレースホルダー 2"/>
          <p:cNvSpPr>
            <a:spLocks noGrp="1"/>
          </p:cNvSpPr>
          <p:nvPr>
            <p:ph idx="1"/>
          </p:nvPr>
        </p:nvSpPr>
        <p:spPr>
          <a:xfrm>
            <a:off x="0" y="1500175"/>
            <a:ext cx="9144000" cy="3368986"/>
          </a:xfrm>
        </p:spPr>
        <p:txBody>
          <a:bodyPr>
            <a:normAutofit fontScale="85000" lnSpcReduction="10000"/>
          </a:bodyPr>
          <a:lstStyle/>
          <a:p>
            <a:r>
              <a:rPr lang="es-ES" altLang="ja-JP" b="1" dirty="0" smtClean="0"/>
              <a:t>Área del Comercio e Inversión</a:t>
            </a:r>
          </a:p>
          <a:p>
            <a:pPr marL="0" indent="0">
              <a:buNone/>
            </a:pPr>
            <a:r>
              <a:rPr lang="es-ES" altLang="ja-JP" b="1" dirty="0"/>
              <a:t> </a:t>
            </a:r>
            <a:r>
              <a:rPr lang="en-US" altLang="ja-JP" dirty="0" smtClean="0"/>
              <a:t>-</a:t>
            </a:r>
            <a:r>
              <a:rPr lang="es-ES" altLang="ja-JP" dirty="0" smtClean="0"/>
              <a:t>Exportación (de Costa Rica a Japón)</a:t>
            </a:r>
            <a:r>
              <a:rPr lang="en-US" altLang="ja-JP" dirty="0" smtClean="0"/>
              <a:t>:</a:t>
            </a:r>
            <a:r>
              <a:rPr lang="ja-JP" altLang="en-US" dirty="0" smtClean="0"/>
              <a:t>￥</a:t>
            </a:r>
            <a:r>
              <a:rPr lang="en-US" altLang="ja-JP" dirty="0" smtClean="0"/>
              <a:t>27,400 </a:t>
            </a:r>
            <a:r>
              <a:rPr lang="es-ES" altLang="ja-JP" dirty="0" smtClean="0"/>
              <a:t>millones</a:t>
            </a:r>
            <a:endParaRPr lang="en-US" altLang="ja-JP" dirty="0" smtClean="0"/>
          </a:p>
          <a:p>
            <a:pPr>
              <a:buNone/>
            </a:pPr>
            <a:r>
              <a:rPr lang="en-US" altLang="ja-JP" dirty="0" smtClean="0"/>
              <a:t> -</a:t>
            </a:r>
            <a:r>
              <a:rPr lang="en-US" altLang="ja-JP" dirty="0" err="1" smtClean="0"/>
              <a:t>Importación</a:t>
            </a:r>
            <a:r>
              <a:rPr lang="en-US" altLang="ja-JP" dirty="0" smtClean="0"/>
              <a:t> (de </a:t>
            </a:r>
            <a:r>
              <a:rPr lang="en-US" altLang="ja-JP" dirty="0" err="1" smtClean="0"/>
              <a:t>Japón</a:t>
            </a:r>
            <a:r>
              <a:rPr lang="en-US" altLang="ja-JP" dirty="0" smtClean="0"/>
              <a:t> a Costa Rica): </a:t>
            </a:r>
            <a:r>
              <a:rPr lang="ja-JP" altLang="en-US" dirty="0" smtClean="0"/>
              <a:t>￥</a:t>
            </a:r>
            <a:r>
              <a:rPr lang="en-US" altLang="ja-JP" dirty="0" smtClean="0"/>
              <a:t>52,700millones</a:t>
            </a:r>
            <a:endParaRPr lang="es-ES" altLang="ja-JP" dirty="0" smtClean="0"/>
          </a:p>
          <a:p>
            <a:pPr marL="0" indent="0">
              <a:buNone/>
            </a:pPr>
            <a:r>
              <a:rPr lang="es-ES" altLang="ja-JP" dirty="0" smtClean="0"/>
              <a:t> </a:t>
            </a:r>
            <a:r>
              <a:rPr lang="en-US" altLang="ja-JP" dirty="0" smtClean="0"/>
              <a:t>-</a:t>
            </a:r>
            <a:r>
              <a:rPr lang="es-ES" altLang="ja-JP" dirty="0" smtClean="0"/>
              <a:t>33 empresas japonesas operan en Costa Rica</a:t>
            </a:r>
            <a:r>
              <a:rPr lang="en-US" altLang="ja-JP" dirty="0"/>
              <a:t>: </a:t>
            </a:r>
            <a:r>
              <a:rPr lang="es-ES" altLang="ja-JP" dirty="0" smtClean="0"/>
              <a:t>Bridge </a:t>
            </a:r>
          </a:p>
          <a:p>
            <a:pPr marL="0" indent="0">
              <a:buNone/>
            </a:pPr>
            <a:r>
              <a:rPr lang="es-ES" altLang="ja-JP" dirty="0"/>
              <a:t> </a:t>
            </a:r>
            <a:r>
              <a:rPr lang="es-ES" altLang="ja-JP" dirty="0" smtClean="0"/>
              <a:t> Stone, Panasonic, Microv</a:t>
            </a:r>
            <a:r>
              <a:rPr lang="en-US" altLang="ja-JP" dirty="0" err="1" smtClean="0"/>
              <a:t>ention</a:t>
            </a:r>
            <a:r>
              <a:rPr lang="en-US" altLang="ja-JP" dirty="0" smtClean="0"/>
              <a:t>, Trade Station</a:t>
            </a:r>
            <a:r>
              <a:rPr lang="es-ES" altLang="ja-JP" dirty="0" smtClean="0"/>
              <a:t>...  </a:t>
            </a:r>
          </a:p>
          <a:p>
            <a:pPr marL="0" indent="0">
              <a:buNone/>
            </a:pPr>
            <a:r>
              <a:rPr lang="es-ES" altLang="ja-JP" dirty="0" smtClean="0"/>
              <a:t> -Foro de Negocios entre SICA y Japón, mayo de 2015  </a:t>
            </a:r>
          </a:p>
          <a:p>
            <a:pPr marL="0" indent="0">
              <a:buNone/>
            </a:pPr>
            <a:r>
              <a:rPr lang="es-ES" altLang="ja-JP" dirty="0"/>
              <a:t> </a:t>
            </a:r>
            <a:r>
              <a:rPr lang="es-ES" altLang="ja-JP" dirty="0" smtClean="0"/>
              <a:t> en Guatemala </a:t>
            </a:r>
          </a:p>
          <a:p>
            <a:pPr marL="0" indent="0">
              <a:buNone/>
            </a:pPr>
            <a:endParaRPr lang="es-ES" altLang="ja-JP" dirty="0" smtClean="0"/>
          </a:p>
          <a:p>
            <a:pPr marL="0" indent="0">
              <a:buNone/>
            </a:pPr>
            <a:endParaRPr lang="es-ES" altLang="ja-JP" dirty="0" smtClean="0"/>
          </a:p>
        </p:txBody>
      </p:sp>
      <p:sp>
        <p:nvSpPr>
          <p:cNvPr id="4" name="コンテンツ プレースホルダー 2"/>
          <p:cNvSpPr txBox="1">
            <a:spLocks/>
          </p:cNvSpPr>
          <p:nvPr/>
        </p:nvSpPr>
        <p:spPr>
          <a:xfrm>
            <a:off x="611560" y="4725144"/>
            <a:ext cx="7992888" cy="1512168"/>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tabLst/>
              <a:defRPr/>
            </a:pPr>
            <a:endParaRPr kumimoji="1" lang="es-ES" altLang="ja-JP" sz="3200" b="1"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r>
              <a:rPr kumimoji="1" lang="ja-JP" altLang="en-US" sz="3200" b="0" i="0" u="none" strike="noStrike" kern="0" cap="none" spc="0" normalizeH="0" baseline="0" noProof="0" dirty="0" smtClean="0">
                <a:ln>
                  <a:noFill/>
                </a:ln>
                <a:solidFill>
                  <a:schemeClr val="tx2"/>
                </a:solidFill>
                <a:effectLst/>
                <a:uLnTx/>
                <a:uFillTx/>
                <a:latin typeface="+mn-lt"/>
                <a:ea typeface="+mn-ea"/>
                <a:cs typeface="+mn-cs"/>
              </a:rPr>
              <a:t>　　　　　　　　　　　　　　　　　</a:t>
            </a: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endParaRPr kumimoji="1" lang="es-ES" altLang="ja-JP" sz="32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12290" name="Picture 2" descr="篠原大使、カスティージョ外務大臣、チンチージャ大統領"/>
          <p:cNvPicPr>
            <a:picLocks noChangeAspect="1" noChangeArrowheads="1"/>
          </p:cNvPicPr>
          <p:nvPr/>
        </p:nvPicPr>
        <p:blipFill>
          <a:blip r:embed="rId3" cstate="print"/>
          <a:srcRect/>
          <a:stretch>
            <a:fillRect/>
          </a:stretch>
        </p:blipFill>
        <p:spPr bwMode="auto">
          <a:xfrm>
            <a:off x="6056136" y="5085184"/>
            <a:ext cx="2116264" cy="1584176"/>
          </a:xfrm>
          <a:prstGeom prst="rect">
            <a:avLst/>
          </a:prstGeom>
          <a:noFill/>
        </p:spPr>
      </p:pic>
      <p:pic>
        <p:nvPicPr>
          <p:cNvPr id="12292" name="Picture 4" descr="引渡式"/>
          <p:cNvPicPr>
            <a:picLocks noChangeAspect="1" noChangeArrowheads="1"/>
          </p:cNvPicPr>
          <p:nvPr/>
        </p:nvPicPr>
        <p:blipFill>
          <a:blip r:embed="rId4" cstate="print"/>
          <a:srcRect/>
          <a:stretch>
            <a:fillRect/>
          </a:stretch>
        </p:blipFill>
        <p:spPr bwMode="auto">
          <a:xfrm>
            <a:off x="755576" y="5085184"/>
            <a:ext cx="2088231" cy="1564275"/>
          </a:xfrm>
          <a:prstGeom prst="rect">
            <a:avLst/>
          </a:prstGeom>
          <a:noFill/>
        </p:spPr>
      </p:pic>
      <p:pic>
        <p:nvPicPr>
          <p:cNvPr id="12294" name="Picture 6" descr="【写真】プロジェクトの様子"/>
          <p:cNvPicPr>
            <a:picLocks noChangeAspect="1" noChangeArrowheads="1"/>
          </p:cNvPicPr>
          <p:nvPr/>
        </p:nvPicPr>
        <p:blipFill>
          <a:blip r:embed="rId5" cstate="print"/>
          <a:srcRect/>
          <a:stretch>
            <a:fillRect/>
          </a:stretch>
        </p:blipFill>
        <p:spPr bwMode="auto">
          <a:xfrm>
            <a:off x="3419872" y="5085183"/>
            <a:ext cx="2137766" cy="1598235"/>
          </a:xfrm>
          <a:prstGeom prst="rect">
            <a:avLst/>
          </a:prstGeom>
          <a:noFill/>
        </p:spPr>
      </p:pic>
    </p:spTree>
    <p:extLst>
      <p:ext uri="{BB962C8B-B14F-4D97-AF65-F5344CB8AC3E}">
        <p14:creationId xmlns:p14="http://schemas.microsoft.com/office/powerpoint/2010/main" val="54939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p:spPr>
        <p:txBody>
          <a:bodyPr>
            <a:normAutofit/>
          </a:bodyPr>
          <a:lstStyle/>
          <a:p>
            <a:r>
              <a:rPr kumimoji="1" lang="es-ES" altLang="ja-JP" u="sng" dirty="0" smtClean="0"/>
              <a:t>Liderar Juntos(1)</a:t>
            </a:r>
            <a:br>
              <a:rPr kumimoji="1" lang="es-ES" altLang="ja-JP" u="sng" dirty="0" smtClean="0"/>
            </a:br>
            <a:r>
              <a:rPr lang="es-ES" altLang="ja-JP" sz="2800" u="sng" dirty="0"/>
              <a:t>S</a:t>
            </a:r>
            <a:r>
              <a:rPr lang="es-ES" altLang="ja-JP" sz="2800" u="sng" dirty="0" smtClean="0"/>
              <a:t>ocios Naturales en los Foros </a:t>
            </a:r>
            <a:r>
              <a:rPr lang="es-ES" altLang="ja-JP" sz="2800" u="sng" dirty="0"/>
              <a:t>I</a:t>
            </a:r>
            <a:r>
              <a:rPr lang="es-ES" altLang="ja-JP" sz="2800" u="sng" dirty="0" smtClean="0"/>
              <a:t>nternacionales </a:t>
            </a:r>
            <a:endParaRPr kumimoji="1" lang="ja-JP" altLang="en-US" sz="2800" u="sng" dirty="0"/>
          </a:p>
        </p:txBody>
      </p:sp>
      <p:sp>
        <p:nvSpPr>
          <p:cNvPr id="4" name="コンテンツ プレースホルダー 2"/>
          <p:cNvSpPr>
            <a:spLocks noGrp="1"/>
          </p:cNvSpPr>
          <p:nvPr>
            <p:ph idx="1"/>
          </p:nvPr>
        </p:nvSpPr>
        <p:spPr>
          <a:xfrm>
            <a:off x="179512" y="1628800"/>
            <a:ext cx="8784976" cy="5229200"/>
          </a:xfrm>
        </p:spPr>
        <p:txBody>
          <a:bodyPr>
            <a:normAutofit fontScale="92500"/>
          </a:bodyPr>
          <a:lstStyle/>
          <a:p>
            <a:r>
              <a:rPr kumimoji="1" lang="es-ES" altLang="ja-JP" dirty="0" smtClean="0"/>
              <a:t>Compartimos los valores fundamentales</a:t>
            </a:r>
            <a:r>
              <a:rPr lang="es-CR" altLang="ja-JP" dirty="0"/>
              <a:t>:</a:t>
            </a:r>
            <a:endParaRPr kumimoji="1" lang="es-ES" altLang="ja-JP" dirty="0" smtClean="0"/>
          </a:p>
          <a:p>
            <a:pPr marL="0" indent="0">
              <a:buNone/>
            </a:pPr>
            <a:r>
              <a:rPr lang="es-ES" altLang="ja-JP" dirty="0" smtClean="0"/>
              <a:t>   </a:t>
            </a:r>
            <a:r>
              <a:rPr lang="es-ES" altLang="ja-JP" sz="2800" dirty="0" smtClean="0"/>
              <a:t>la paz, la democracia, los derechos humanos, la    </a:t>
            </a:r>
          </a:p>
          <a:p>
            <a:pPr marL="0" indent="0">
              <a:buNone/>
            </a:pPr>
            <a:r>
              <a:rPr lang="es-ES" altLang="ja-JP" sz="2800" dirty="0"/>
              <a:t> </a:t>
            </a:r>
            <a:r>
              <a:rPr lang="es-ES" altLang="ja-JP" sz="2800" dirty="0" smtClean="0"/>
              <a:t>  seguridad humana, el control de armas (Tratado sobre </a:t>
            </a:r>
          </a:p>
          <a:p>
            <a:pPr marL="0" indent="0">
              <a:buNone/>
            </a:pPr>
            <a:r>
              <a:rPr lang="es-ES" altLang="ja-JP" sz="2800" dirty="0"/>
              <a:t> </a:t>
            </a:r>
            <a:r>
              <a:rPr lang="es-ES" altLang="ja-JP" sz="2800" dirty="0" smtClean="0"/>
              <a:t>  el Comercio de Armas), la conservación del Medio </a:t>
            </a:r>
          </a:p>
          <a:p>
            <a:pPr marL="0" indent="0">
              <a:buNone/>
            </a:pPr>
            <a:r>
              <a:rPr lang="es-ES" altLang="ja-JP" sz="2800" dirty="0"/>
              <a:t> </a:t>
            </a:r>
            <a:r>
              <a:rPr lang="es-ES" altLang="ja-JP" sz="2800" dirty="0" smtClean="0"/>
              <a:t>  Ambiente...</a:t>
            </a:r>
            <a:endParaRPr lang="es-ES" altLang="ja-JP" sz="2800" dirty="0"/>
          </a:p>
          <a:p>
            <a:r>
              <a:rPr lang="es-ES" altLang="ja-JP" dirty="0"/>
              <a:t> </a:t>
            </a:r>
            <a:r>
              <a:rPr lang="es-ES" altLang="ja-JP" dirty="0" smtClean="0"/>
              <a:t>Durante 70 años desde el fin de la Segunda Guerra </a:t>
            </a:r>
            <a:r>
              <a:rPr lang="es-ES" altLang="ja-JP" dirty="0"/>
              <a:t>Mundial, Japón </a:t>
            </a:r>
            <a:r>
              <a:rPr lang="es-ES" altLang="ja-JP" dirty="0" smtClean="0"/>
              <a:t>ha contribuido a </a:t>
            </a:r>
            <a:r>
              <a:rPr lang="es-ES" altLang="ja-JP" dirty="0">
                <a:solidFill>
                  <a:schemeClr val="bg2">
                    <a:lumMod val="50000"/>
                  </a:schemeClr>
                </a:solidFill>
              </a:rPr>
              <a:t>la paz y la prosperidad del mundo</a:t>
            </a:r>
            <a:r>
              <a:rPr lang="es-ES" altLang="ja-JP" dirty="0" smtClean="0">
                <a:solidFill>
                  <a:schemeClr val="bg2">
                    <a:lumMod val="50000"/>
                  </a:schemeClr>
                </a:solidFill>
              </a:rPr>
              <a:t>.</a:t>
            </a:r>
          </a:p>
          <a:p>
            <a:pPr marL="0" indent="0">
              <a:buNone/>
            </a:pPr>
            <a:r>
              <a:rPr lang="es-ES" altLang="ja-JP" dirty="0" smtClean="0"/>
              <a:t>                   Cooperando juntos </a:t>
            </a:r>
            <a:r>
              <a:rPr lang="es-ES" altLang="ja-JP" u="sng" dirty="0"/>
              <a:t>c</a:t>
            </a:r>
            <a:r>
              <a:rPr lang="es-ES" altLang="ja-JP" u="sng" dirty="0" smtClean="0"/>
              <a:t>on otros países y </a:t>
            </a:r>
          </a:p>
          <a:p>
            <a:pPr marL="0" indent="0">
              <a:buNone/>
            </a:pPr>
            <a:r>
              <a:rPr lang="es-ES" altLang="ja-JP" dirty="0"/>
              <a:t> </a:t>
            </a:r>
            <a:r>
              <a:rPr lang="es-ES" altLang="ja-JP" dirty="0" smtClean="0"/>
              <a:t>                  </a:t>
            </a:r>
            <a:r>
              <a:rPr lang="es-ES" altLang="ja-JP" u="sng" dirty="0" smtClean="0"/>
              <a:t>las organizaciones internacionales</a:t>
            </a:r>
          </a:p>
          <a:p>
            <a:pPr marL="0" indent="0">
              <a:buNone/>
            </a:pPr>
            <a:endParaRPr lang="es-ES" altLang="ja-JP" dirty="0"/>
          </a:p>
          <a:p>
            <a:endParaRPr lang="es-ES" altLang="ja-JP" dirty="0" smtClean="0"/>
          </a:p>
        </p:txBody>
      </p:sp>
      <p:sp>
        <p:nvSpPr>
          <p:cNvPr id="5" name="下矢印 4"/>
          <p:cNvSpPr/>
          <p:nvPr/>
        </p:nvSpPr>
        <p:spPr>
          <a:xfrm>
            <a:off x="1403648" y="5633864"/>
            <a:ext cx="64807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61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p:spPr>
        <p:txBody>
          <a:bodyPr>
            <a:normAutofit/>
          </a:bodyPr>
          <a:lstStyle/>
          <a:p>
            <a:r>
              <a:rPr lang="es-ES" altLang="ja-JP" u="sng" dirty="0" smtClean="0"/>
              <a:t>Liderar Juntos(2)</a:t>
            </a:r>
            <a:br>
              <a:rPr lang="es-ES" altLang="ja-JP" u="sng" dirty="0" smtClean="0"/>
            </a:br>
            <a:endParaRPr kumimoji="1" lang="ja-JP" altLang="en-US" sz="2700" dirty="0"/>
          </a:p>
        </p:txBody>
      </p:sp>
      <p:sp>
        <p:nvSpPr>
          <p:cNvPr id="3" name="コンテンツ プレースホルダ 2"/>
          <p:cNvSpPr>
            <a:spLocks noGrp="1"/>
          </p:cNvSpPr>
          <p:nvPr>
            <p:ph idx="1"/>
          </p:nvPr>
        </p:nvSpPr>
        <p:spPr>
          <a:xfrm>
            <a:off x="323528" y="1628800"/>
            <a:ext cx="8363272" cy="4896544"/>
          </a:xfrm>
        </p:spPr>
        <p:txBody>
          <a:bodyPr>
            <a:normAutofit/>
          </a:bodyPr>
          <a:lstStyle/>
          <a:p>
            <a:pPr marL="0" indent="0">
              <a:buNone/>
            </a:pPr>
            <a:r>
              <a:rPr lang="en-US" altLang="ja-JP" dirty="0"/>
              <a:t>【</a:t>
            </a:r>
            <a:r>
              <a:rPr lang="es-ES" altLang="ja-JP" dirty="0" smtClean="0"/>
              <a:t>Construcción nacional en la postguerra</a:t>
            </a:r>
            <a:r>
              <a:rPr lang="en-US" altLang="ja-JP" dirty="0" smtClean="0"/>
              <a:t>: </a:t>
            </a:r>
            <a:r>
              <a:rPr lang="es-ES" altLang="ja-JP" dirty="0" smtClean="0"/>
              <a:t>Japón como un socio fiable </a:t>
            </a:r>
            <a:r>
              <a:rPr lang="en-US" altLang="ja-JP" dirty="0" smtClean="0"/>
              <a:t>】</a:t>
            </a:r>
            <a:endParaRPr lang="es-ES" altLang="ja-JP" dirty="0" smtClean="0"/>
          </a:p>
          <a:p>
            <a:pPr marL="0" indent="0">
              <a:buNone/>
            </a:pPr>
            <a:r>
              <a:rPr lang="es-ES" altLang="ja-JP" dirty="0">
                <a:hlinkClick r:id="rId2"/>
              </a:rPr>
              <a:t> </a:t>
            </a:r>
            <a:r>
              <a:rPr lang="en-US" altLang="ja-JP" dirty="0" smtClean="0">
                <a:hlinkClick r:id="rId2"/>
              </a:rPr>
              <a:t>https://www.youtube.com/watch?v=7qr4ZGHh8bw</a:t>
            </a:r>
            <a:endParaRPr lang="en-US" altLang="ja-JP" dirty="0" smtClean="0"/>
          </a:p>
          <a:p>
            <a:pPr marL="0" indent="0">
              <a:buNone/>
            </a:pPr>
            <a:endParaRPr kumimoji="1" lang="ja-JP"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7</TotalTime>
  <Words>982</Words>
  <Application>Microsoft Office PowerPoint</Application>
  <PresentationFormat>Presentación en pantalla (4:3)</PresentationFormat>
  <Paragraphs>154</Paragraphs>
  <Slides>13</Slides>
  <Notes>6</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雪藤</vt:lpstr>
      <vt:lpstr>Costa Rica y Japón !Juntos! Una Relación Amistosa de  80 Años</vt:lpstr>
      <vt:lpstr>¿Dónde está Japón?</vt:lpstr>
      <vt:lpstr>Informaciones básicas sobre Japón</vt:lpstr>
      <vt:lpstr>Los Lazos entre Costa Rica y Japón</vt:lpstr>
      <vt:lpstr>Nuestra visión</vt:lpstr>
      <vt:lpstr>Progresar Juntos (1) Fortaleciendo las cooperaciones bilaterales</vt:lpstr>
      <vt:lpstr>Progresar Juntos (2)</vt:lpstr>
      <vt:lpstr>Liderar Juntos(1) Socios Naturales en los Foros Internacionales </vt:lpstr>
      <vt:lpstr>Liderar Juntos(2) </vt:lpstr>
      <vt:lpstr>Liderar Juntos(３) en los foros internacionales y regimenes </vt:lpstr>
      <vt:lpstr>Inspirar Juntos (1) Estimulando intercambio cultural y personal entre los dos países aprovechando la coyuntura del 80 aniversario de las relaciones Costa Rica - Japón</vt:lpstr>
      <vt:lpstr>Inspirar Juntos (2) Intercambio cultural y personal para el entendimiento mutuo </vt:lpstr>
      <vt:lpstr>Presentación de PowerPoint</vt:lpstr>
    </vt:vector>
  </TitlesOfParts>
  <Company>外務省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Celebración del Octogésimo Aniversario del establecimiento de las relaciones diplomáticas entre Costa Rica y Japón</dc:title>
  <dc:creator>情報通信課</dc:creator>
  <cp:lastModifiedBy>OKUBO NOZOMI</cp:lastModifiedBy>
  <cp:revision>68</cp:revision>
  <cp:lastPrinted>2015-03-23T17:21:50Z</cp:lastPrinted>
  <dcterms:created xsi:type="dcterms:W3CDTF">2015-03-17T21:54:44Z</dcterms:created>
  <dcterms:modified xsi:type="dcterms:W3CDTF">2015-04-06T21:27:22Z</dcterms:modified>
</cp:coreProperties>
</file>